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67"/>
  </p:notesMasterIdLst>
  <p:handoutMasterIdLst>
    <p:handoutMasterId r:id="rId68"/>
  </p:handoutMasterIdLst>
  <p:sldIdLst>
    <p:sldId id="500" r:id="rId4"/>
    <p:sldId id="375" r:id="rId5"/>
    <p:sldId id="309" r:id="rId6"/>
    <p:sldId id="469" r:id="rId7"/>
    <p:sldId id="311" r:id="rId8"/>
    <p:sldId id="472" r:id="rId9"/>
    <p:sldId id="483" r:id="rId10"/>
    <p:sldId id="484" r:id="rId11"/>
    <p:sldId id="437" r:id="rId12"/>
    <p:sldId id="470" r:id="rId13"/>
    <p:sldId id="438" r:id="rId14"/>
    <p:sldId id="439" r:id="rId15"/>
    <p:sldId id="471" r:id="rId16"/>
    <p:sldId id="501" r:id="rId17"/>
    <p:sldId id="440" r:id="rId18"/>
    <p:sldId id="485" r:id="rId19"/>
    <p:sldId id="473" r:id="rId20"/>
    <p:sldId id="486" r:id="rId21"/>
    <p:sldId id="441" r:id="rId22"/>
    <p:sldId id="474" r:id="rId23"/>
    <p:sldId id="475" r:id="rId24"/>
    <p:sldId id="476" r:id="rId25"/>
    <p:sldId id="442" r:id="rId26"/>
    <p:sldId id="443" r:id="rId27"/>
    <p:sldId id="487" r:id="rId28"/>
    <p:sldId id="444" r:id="rId29"/>
    <p:sldId id="445" r:id="rId30"/>
    <p:sldId id="446" r:id="rId31"/>
    <p:sldId id="448" r:id="rId32"/>
    <p:sldId id="488" r:id="rId33"/>
    <p:sldId id="316" r:id="rId34"/>
    <p:sldId id="323" r:id="rId35"/>
    <p:sldId id="477" r:id="rId36"/>
    <p:sldId id="452" r:id="rId37"/>
    <p:sldId id="455" r:id="rId38"/>
    <p:sldId id="343" r:id="rId39"/>
    <p:sldId id="370" r:id="rId40"/>
    <p:sldId id="489" r:id="rId41"/>
    <p:sldId id="430" r:id="rId42"/>
    <p:sldId id="490" r:id="rId43"/>
    <p:sldId id="491" r:id="rId44"/>
    <p:sldId id="434" r:id="rId45"/>
    <p:sldId id="457" r:id="rId46"/>
    <p:sldId id="479" r:id="rId47"/>
    <p:sldId id="492" r:id="rId48"/>
    <p:sldId id="435" r:id="rId49"/>
    <p:sldId id="342" r:id="rId50"/>
    <p:sldId id="344" r:id="rId51"/>
    <p:sldId id="345" r:id="rId52"/>
    <p:sldId id="346" r:id="rId53"/>
    <p:sldId id="341" r:id="rId54"/>
    <p:sldId id="493" r:id="rId55"/>
    <p:sldId id="494" r:id="rId56"/>
    <p:sldId id="495" r:id="rId57"/>
    <p:sldId id="496" r:id="rId58"/>
    <p:sldId id="497" r:id="rId59"/>
    <p:sldId id="498" r:id="rId60"/>
    <p:sldId id="480" r:id="rId61"/>
    <p:sldId id="481" r:id="rId62"/>
    <p:sldId id="436" r:id="rId63"/>
    <p:sldId id="499" r:id="rId64"/>
    <p:sldId id="377" r:id="rId65"/>
    <p:sldId id="340" r:id="rId66"/>
  </p:sldIdLst>
  <p:sldSz cx="12192000" cy="6858000"/>
  <p:notesSz cx="7010400" cy="9296400"/>
  <p:custDataLst>
    <p:tags r:id="rId69"/>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9A2562-516C-510E-C020-4846ACD2A66F}" name="William Altman" initials="WA" userId="672c3f7d37cea9f0" providerId="Windows Live"/>
  <p188:author id="{FD4AC6B1-FCE9-6FC9-D83D-ACF3C485511C}" name="Mike Aamodt" initials="MA" userId="S::maamodt@dciconsult.com::fe16b82d-2592-4196-a810-e9a2d16244bf" providerId="AD"/>
  <p188:author id="{9B45DBD3-C8BE-B5F3-A66D-8A4FDE20283D}" name="Copyeditor" initials="HJ" userId="Copyedito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86940" autoAdjust="0"/>
  </p:normalViewPr>
  <p:slideViewPr>
    <p:cSldViewPr snapToGrid="0" snapToObjects="1">
      <p:cViewPr varScale="1">
        <p:scale>
          <a:sx n="95" d="100"/>
          <a:sy n="95" d="100"/>
        </p:scale>
        <p:origin x="396" y="96"/>
      </p:cViewPr>
      <p:guideLst/>
    </p:cSldViewPr>
  </p:slideViewPr>
  <p:outlineViewPr>
    <p:cViewPr>
      <p:scale>
        <a:sx n="33" d="100"/>
        <a:sy n="33" d="100"/>
      </p:scale>
      <p:origin x="0" y="-1152"/>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6/4/2022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6/4/2022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13</a:t>
            </a:fld>
            <a:endParaRPr lang="en-US" dirty="0"/>
          </a:p>
        </p:txBody>
      </p:sp>
    </p:spTree>
    <p:extLst>
      <p:ext uri="{BB962C8B-B14F-4D97-AF65-F5344CB8AC3E}">
        <p14:creationId xmlns:p14="http://schemas.microsoft.com/office/powerpoint/2010/main" val="2150357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62</a:t>
            </a:fld>
            <a:endParaRPr lang="en-US" dirty="0"/>
          </a:p>
        </p:txBody>
      </p:sp>
    </p:spTree>
    <p:extLst>
      <p:ext uri="{BB962C8B-B14F-4D97-AF65-F5344CB8AC3E}">
        <p14:creationId xmlns:p14="http://schemas.microsoft.com/office/powerpoint/2010/main" val="134387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F485FB47-7450-46A5-8241-6BDB3446AC09}"/>
              </a:ext>
            </a:extLst>
          </p:cNvPr>
          <p:cNvCxnSpPr/>
          <p:nvPr userDrawn="1"/>
        </p:nvCxnSpPr>
        <p:spPr>
          <a:xfrm>
            <a:off x="609600" y="1524000"/>
            <a:ext cx="96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609600" y="1609416"/>
            <a:ext cx="9652000" cy="4846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16F4A68-C7A1-4042-8054-C466C0C819B4}"/>
              </a:ext>
            </a:extLst>
          </p:cNvPr>
          <p:cNvSpPr>
            <a:spLocks noGrp="1"/>
          </p:cNvSpPr>
          <p:nvPr>
            <p:ph type="ftr" sz="quarter" idx="10"/>
          </p:nvPr>
        </p:nvSpPr>
        <p:spPr/>
        <p:txBody>
          <a:bodyPr/>
          <a:lstStyle>
            <a:lvl1pPr>
              <a:defRPr/>
            </a:lvl1pPr>
          </a:lstStyle>
          <a:p>
            <a:pPr>
              <a:defRPr/>
            </a:pPr>
            <a:r>
              <a:rPr lang="en-US" altLang="en-US"/>
              <a:t>© 2017 Cengage Learning. All Rights Reserved.</a:t>
            </a:r>
          </a:p>
        </p:txBody>
      </p:sp>
    </p:spTree>
    <p:extLst>
      <p:ext uri="{BB962C8B-B14F-4D97-AF65-F5344CB8AC3E}">
        <p14:creationId xmlns:p14="http://schemas.microsoft.com/office/powerpoint/2010/main" val="3560839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3096122"/>
            <a:ext cx="10515600" cy="672105"/>
          </a:xfrm>
        </p:spPr>
        <p:txBody>
          <a:bodyPr/>
          <a:lstStyle>
            <a:lvl1pPr>
              <a:lnSpc>
                <a:spcPct val="100000"/>
              </a:lnSpc>
              <a:defRPr sz="360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DBF1D2DE-BDA7-4800-996E-AD17F9848EA5}"/>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625214"/>
            <a:ext cx="10515600" cy="1139840"/>
          </a:xfrm>
        </p:spPr>
        <p:txBody>
          <a:bodyPr anchor="ctr"/>
          <a:lstStyle>
            <a:lvl1pPr>
              <a:defRPr sz="3600"/>
            </a:lvl1pPr>
          </a:lstStyle>
          <a:p>
            <a:r>
              <a:rPr lang="en-US" dirty="0"/>
              <a:t>Click to edit Master title style</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39190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BCEB65F5-392C-4FC3-AE70-3DE529DCF853}"/>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7" r:id="rId5"/>
    <p:sldLayoutId id="2147483726" r:id="rId6"/>
    <p:sldLayoutId id="2147483718" r:id="rId7"/>
    <p:sldLayoutId id="2147483715" r:id="rId8"/>
    <p:sldLayoutId id="2147483716" r:id="rId9"/>
    <p:sldLayoutId id="2147483719" r:id="rId10"/>
    <p:sldLayoutId id="2147483720" r:id="rId11"/>
    <p:sldLayoutId id="2147483723" r:id="rId12"/>
    <p:sldLayoutId id="2147483724" r:id="rId13"/>
    <p:sldLayoutId id="2147483713" r:id="rId14"/>
    <p:sldLayoutId id="2147483717" r:id="rId15"/>
    <p:sldLayoutId id="2147483725" r:id="rId16"/>
    <p:sldLayoutId id="2147483728" r:id="rId17"/>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12: Leadership</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3650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Leader Emergence: Motivation to Lead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Motivation to Lead</a:t>
            </a:r>
          </a:p>
          <a:p>
            <a:pPr lvl="1"/>
            <a:r>
              <a:rPr lang="en-US" dirty="0"/>
              <a:t>Affective identity motivation</a:t>
            </a:r>
          </a:p>
          <a:p>
            <a:pPr lvl="2"/>
            <a:r>
              <a:rPr lang="en-US" dirty="0"/>
              <a:t>Desire to be in charge of others “I am a leader therefore I lead”  </a:t>
            </a:r>
          </a:p>
          <a:p>
            <a:pPr lvl="1"/>
            <a:r>
              <a:rPr lang="en-US" dirty="0" err="1"/>
              <a:t>Noncalculative</a:t>
            </a:r>
            <a:r>
              <a:rPr lang="en-US" dirty="0"/>
              <a:t> motivation</a:t>
            </a:r>
          </a:p>
          <a:p>
            <a:pPr lvl="2"/>
            <a:r>
              <a:rPr lang="en-US" dirty="0"/>
              <a:t>Personal gain ($)</a:t>
            </a:r>
          </a:p>
          <a:p>
            <a:pPr lvl="1"/>
            <a:r>
              <a:rPr lang="en-US" dirty="0"/>
              <a:t>Social-normative motivation</a:t>
            </a:r>
          </a:p>
          <a:p>
            <a:pPr lvl="2"/>
            <a:r>
              <a:rPr lang="en-US" dirty="0"/>
              <a:t>Sense of duty of responsibility “It’s my turn/duty to lead”  </a:t>
            </a:r>
          </a:p>
        </p:txBody>
      </p:sp>
    </p:spTree>
    <p:extLst>
      <p:ext uri="{BB962C8B-B14F-4D97-AF65-F5344CB8AC3E}">
        <p14:creationId xmlns:p14="http://schemas.microsoft.com/office/powerpoint/2010/main" val="3791439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Leadership Characteristics: </a:t>
            </a:r>
            <a:br>
              <a:rPr lang="en-US" dirty="0"/>
            </a:br>
            <a:r>
              <a:rPr lang="en-US" dirty="0"/>
              <a:t>Leader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Traits</a:t>
            </a:r>
            <a:br>
              <a:rPr lang="en-US" dirty="0"/>
            </a:br>
            <a:endParaRPr lang="en-US" dirty="0"/>
          </a:p>
          <a:p>
            <a:r>
              <a:rPr lang="en-US" dirty="0"/>
              <a:t>Cognitive Ability</a:t>
            </a:r>
            <a:br>
              <a:rPr lang="en-US" dirty="0"/>
            </a:br>
            <a:endParaRPr lang="en-US" dirty="0"/>
          </a:p>
          <a:p>
            <a:r>
              <a:rPr lang="en-US" dirty="0"/>
              <a:t>Needs (power, achievement, affiliation) </a:t>
            </a:r>
            <a:br>
              <a:rPr lang="en-US" dirty="0"/>
            </a:br>
            <a:endParaRPr lang="en-US" dirty="0"/>
          </a:p>
          <a:p>
            <a:r>
              <a:rPr lang="en-US" dirty="0"/>
              <a:t>Gender</a:t>
            </a:r>
            <a:br>
              <a:rPr lang="en-US" dirty="0"/>
            </a:br>
            <a:endParaRPr lang="en-US" dirty="0"/>
          </a:p>
          <a:p>
            <a:r>
              <a:rPr lang="en-US" b="1" dirty="0">
                <a:solidFill>
                  <a:schemeClr val="tx1">
                    <a:lumMod val="60000"/>
                    <a:lumOff val="40000"/>
                  </a:schemeClr>
                </a:solidFill>
              </a:rPr>
              <a:t>Task- versus person-orientation</a:t>
            </a:r>
            <a:br>
              <a:rPr lang="en-US" b="1" dirty="0">
                <a:solidFill>
                  <a:schemeClr val="tx1">
                    <a:lumMod val="60000"/>
                    <a:lumOff val="40000"/>
                  </a:schemeClr>
                </a:solidFill>
              </a:rPr>
            </a:br>
            <a:endParaRPr lang="en-US" b="1" dirty="0">
              <a:solidFill>
                <a:schemeClr val="tx1">
                  <a:lumMod val="60000"/>
                  <a:lumOff val="40000"/>
                </a:schemeClr>
              </a:solidFill>
            </a:endParaRPr>
          </a:p>
          <a:p>
            <a:r>
              <a:rPr lang="en-US" dirty="0"/>
              <a:t>Unsuccessful leaders (training, cognitive ability, personality)</a:t>
            </a:r>
          </a:p>
        </p:txBody>
      </p:sp>
    </p:spTree>
    <p:extLst>
      <p:ext uri="{BB962C8B-B14F-4D97-AF65-F5344CB8AC3E}">
        <p14:creationId xmlns:p14="http://schemas.microsoft.com/office/powerpoint/2010/main" val="3147575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Traits -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7" y="1289684"/>
            <a:ext cx="5352424" cy="4801400"/>
          </a:xfrm>
        </p:spPr>
        <p:txBody>
          <a:bodyPr/>
          <a:lstStyle/>
          <a:p>
            <a:r>
              <a:rPr lang="en-US" dirty="0"/>
              <a:t>Intelligence</a:t>
            </a:r>
            <a:br>
              <a:rPr lang="en-US" dirty="0"/>
            </a:br>
            <a:endParaRPr lang="en-US" dirty="0"/>
          </a:p>
          <a:p>
            <a:r>
              <a:rPr lang="en-US" dirty="0"/>
              <a:t>Charisma</a:t>
            </a:r>
            <a:br>
              <a:rPr lang="en-US" dirty="0"/>
            </a:br>
            <a:endParaRPr lang="en-US" dirty="0"/>
          </a:p>
          <a:p>
            <a:r>
              <a:rPr lang="en-US" dirty="0"/>
              <a:t>Dominance</a:t>
            </a:r>
            <a:br>
              <a:rPr lang="en-US" dirty="0"/>
            </a:br>
            <a:endParaRPr lang="en-US" dirty="0"/>
          </a:p>
          <a:p>
            <a:r>
              <a:rPr lang="en-US" dirty="0"/>
              <a:t>Energy</a:t>
            </a:r>
            <a:br>
              <a:rPr lang="en-US" dirty="0"/>
            </a:br>
            <a:endParaRPr lang="en-US" dirty="0"/>
          </a:p>
          <a:p>
            <a:r>
              <a:rPr lang="en-US" dirty="0"/>
              <a:t>Extraversion</a:t>
            </a:r>
          </a:p>
          <a:p>
            <a:endParaRPr lang="en-US" dirty="0"/>
          </a:p>
        </p:txBody>
      </p:sp>
      <p:sp>
        <p:nvSpPr>
          <p:cNvPr id="4" name="Text Placeholder 6">
            <a:extLst>
              <a:ext uri="{FF2B5EF4-FFF2-40B4-BE49-F238E27FC236}">
                <a16:creationId xmlns:a16="http://schemas.microsoft.com/office/drawing/2014/main" id="{2536D660-1302-45A8-87D9-D8DE50ED20E9}"/>
              </a:ext>
            </a:extLst>
          </p:cNvPr>
          <p:cNvSpPr txBox="1">
            <a:spLocks/>
          </p:cNvSpPr>
          <p:nvPr/>
        </p:nvSpPr>
        <p:spPr bwMode="auto">
          <a:xfrm>
            <a:off x="6095999" y="1289684"/>
            <a:ext cx="5352424"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Openness to experience</a:t>
            </a:r>
            <a:br>
              <a:rPr lang="en-US" dirty="0"/>
            </a:br>
            <a:endParaRPr lang="en-US" dirty="0"/>
          </a:p>
          <a:p>
            <a:r>
              <a:rPr lang="en-US" dirty="0"/>
              <a:t>Agreeableness</a:t>
            </a:r>
            <a:br>
              <a:rPr lang="en-US" dirty="0"/>
            </a:br>
            <a:endParaRPr lang="en-US" dirty="0"/>
          </a:p>
          <a:p>
            <a:r>
              <a:rPr lang="en-US" dirty="0"/>
              <a:t>Emotional stability</a:t>
            </a:r>
            <a:br>
              <a:rPr lang="en-US" dirty="0"/>
            </a:br>
            <a:endParaRPr lang="en-US" dirty="0"/>
          </a:p>
          <a:p>
            <a:r>
              <a:rPr lang="en-US" dirty="0"/>
              <a:t>Self-monitoring</a:t>
            </a:r>
          </a:p>
        </p:txBody>
      </p:sp>
    </p:spTree>
    <p:extLst>
      <p:ext uri="{BB962C8B-B14F-4D97-AF65-F5344CB8AC3E}">
        <p14:creationId xmlns:p14="http://schemas.microsoft.com/office/powerpoint/2010/main" val="118217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2EA4F3-4299-4916-B497-33BA51E8D6BC}"/>
              </a:ext>
            </a:extLst>
          </p:cNvPr>
          <p:cNvSpPr>
            <a:spLocks noGrp="1"/>
          </p:cNvSpPr>
          <p:nvPr>
            <p:ph type="title"/>
          </p:nvPr>
        </p:nvSpPr>
        <p:spPr/>
        <p:txBody>
          <a:bodyPr/>
          <a:lstStyle/>
          <a:p>
            <a:r>
              <a:rPr lang="en-US" dirty="0"/>
              <a:t>Individual Differences and Leader Emergence and Performance</a:t>
            </a:r>
            <a:endParaRPr lang="en-IN" dirty="0"/>
          </a:p>
        </p:txBody>
      </p:sp>
      <p:graphicFrame>
        <p:nvGraphicFramePr>
          <p:cNvPr id="12" name="Group 99">
            <a:extLst>
              <a:ext uri="{FF2B5EF4-FFF2-40B4-BE49-F238E27FC236}">
                <a16:creationId xmlns:a16="http://schemas.microsoft.com/office/drawing/2014/main" id="{FEF52475-F53E-46BF-A2BD-0387933D14C9}"/>
              </a:ext>
            </a:extLst>
          </p:cNvPr>
          <p:cNvGraphicFramePr>
            <a:graphicFrameLocks noGrp="1"/>
          </p:cNvGraphicFramePr>
          <p:nvPr>
            <p:ph type="tbl" sz="quarter" idx="18"/>
            <p:extLst>
              <p:ext uri="{D42A27DB-BD31-4B8C-83A1-F6EECF244321}">
                <p14:modId xmlns:p14="http://schemas.microsoft.com/office/powerpoint/2010/main" val="3870426516"/>
              </p:ext>
            </p:extLst>
          </p:nvPr>
        </p:nvGraphicFramePr>
        <p:xfrm>
          <a:off x="914401" y="1413234"/>
          <a:ext cx="10600898" cy="4546919"/>
        </p:xfrm>
        <a:graphic>
          <a:graphicData uri="http://schemas.openxmlformats.org/drawingml/2006/table">
            <a:tbl>
              <a:tblPr firstRow="1">
                <a:tableStyleId>{5940675A-B579-460E-94D1-54222C63F5DA}</a:tableStyleId>
              </a:tblPr>
              <a:tblGrid>
                <a:gridCol w="2127035">
                  <a:extLst>
                    <a:ext uri="{9D8B030D-6E8A-4147-A177-3AD203B41FA5}">
                      <a16:colId xmlns:a16="http://schemas.microsoft.com/office/drawing/2014/main" val="20000"/>
                    </a:ext>
                  </a:extLst>
                </a:gridCol>
                <a:gridCol w="2563361">
                  <a:extLst>
                    <a:ext uri="{9D8B030D-6E8A-4147-A177-3AD203B41FA5}">
                      <a16:colId xmlns:a16="http://schemas.microsoft.com/office/drawing/2014/main" val="20001"/>
                    </a:ext>
                  </a:extLst>
                </a:gridCol>
                <a:gridCol w="3212179">
                  <a:extLst>
                    <a:ext uri="{9D8B030D-6E8A-4147-A177-3AD203B41FA5}">
                      <a16:colId xmlns:a16="http://schemas.microsoft.com/office/drawing/2014/main" val="20002"/>
                    </a:ext>
                  </a:extLst>
                </a:gridCol>
                <a:gridCol w="2698323">
                  <a:extLst>
                    <a:ext uri="{9D8B030D-6E8A-4147-A177-3AD203B41FA5}">
                      <a16:colId xmlns:a16="http://schemas.microsoft.com/office/drawing/2014/main" val="20003"/>
                    </a:ext>
                  </a:extLst>
                </a:gridCol>
              </a:tblGrid>
              <a:tr h="373063">
                <a:tc>
                  <a:txBody>
                    <a:bodyPr/>
                    <a:lstStyle/>
                    <a:p>
                      <a:pPr algn="ctr"/>
                      <a:r>
                        <a:rPr lang="en-US" sz="1800" b="1" dirty="0">
                          <a:solidFill>
                            <a:srgbClr val="000000"/>
                          </a:solidFill>
                          <a:latin typeface="Arial" panose="020B0604020202020204" pitchFamily="34" charset="0"/>
                          <a:cs typeface="Arial" panose="020B0604020202020204" pitchFamily="34" charset="0"/>
                        </a:rPr>
                        <a:t>Trait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Corrected Correlations: Emergence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Corrected Correlations: Performance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800" b="1" dirty="0">
                          <a:solidFill>
                            <a:srgbClr val="000000"/>
                          </a:solidFill>
                          <a:latin typeface="Arial" panose="020B0604020202020204" pitchFamily="34" charset="0"/>
                          <a:cs typeface="Arial" panose="020B0604020202020204" pitchFamily="34" charset="0"/>
                        </a:rPr>
                        <a:t>Meta-analysis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46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Personality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46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Neuroticism</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− 0.24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− 0.22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Extraversion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0.33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746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Openness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0.24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Agreeableness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0.05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Conscientiousness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0.33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0.16</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746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Self-monitoring</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0.21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Day et al. (2002)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746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Intelligence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  0.25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Judge et al. (2004)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730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Need for Ach</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Argus &amp; Zajack (2008)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2731" marR="82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726438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086995"/>
          </a:xfrm>
        </p:spPr>
        <p:txBody>
          <a:bodyPr/>
          <a:lstStyle/>
          <a:p>
            <a:r>
              <a:rPr lang="en-IN" dirty="0"/>
              <a:t>Workbook Exercise 12.2 (Section A)</a:t>
            </a:r>
            <a:br>
              <a:rPr lang="en-IN" dirty="0"/>
            </a:br>
            <a:r>
              <a:rPr lang="en-IN" dirty="0"/>
              <a:t>Your Self-monitoring Score</a:t>
            </a:r>
          </a:p>
        </p:txBody>
      </p:sp>
    </p:spTree>
    <p:extLst>
      <p:ext uri="{BB962C8B-B14F-4D97-AF65-F5344CB8AC3E}">
        <p14:creationId xmlns:p14="http://schemas.microsoft.com/office/powerpoint/2010/main" val="29952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Cognitive Ability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Correlation between cognitive ability and leadership performance</a:t>
            </a:r>
            <a:br>
              <a:rPr lang="en-US" dirty="0"/>
            </a:br>
            <a:endParaRPr lang="en-US" dirty="0"/>
          </a:p>
          <a:p>
            <a:r>
              <a:rPr lang="en-US" dirty="0"/>
              <a:t>Directive leadership style</a:t>
            </a:r>
            <a:br>
              <a:rPr lang="en-US" dirty="0"/>
            </a:br>
            <a:endParaRPr lang="en-US" dirty="0"/>
          </a:p>
          <a:p>
            <a:r>
              <a:rPr lang="en-US" dirty="0"/>
              <a:t>Synthesis of:</a:t>
            </a:r>
          </a:p>
          <a:p>
            <a:pPr lvl="1"/>
            <a:r>
              <a:rPr lang="en-US" dirty="0"/>
              <a:t>Wisdom</a:t>
            </a:r>
          </a:p>
          <a:p>
            <a:pPr lvl="1"/>
            <a:r>
              <a:rPr lang="en-US" dirty="0"/>
              <a:t>Intelligence</a:t>
            </a:r>
          </a:p>
          <a:p>
            <a:pPr lvl="1"/>
            <a:r>
              <a:rPr lang="en-US" dirty="0"/>
              <a:t>Creativity</a:t>
            </a:r>
          </a:p>
        </p:txBody>
      </p:sp>
    </p:spTree>
    <p:extLst>
      <p:ext uri="{BB962C8B-B14F-4D97-AF65-F5344CB8AC3E}">
        <p14:creationId xmlns:p14="http://schemas.microsoft.com/office/powerpoint/2010/main" val="2641322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Needs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70870"/>
            <a:ext cx="10711543" cy="4801400"/>
          </a:xfrm>
        </p:spPr>
        <p:txBody>
          <a:bodyPr/>
          <a:lstStyle/>
          <a:p>
            <a:r>
              <a:rPr lang="en-US" dirty="0"/>
              <a:t>Types of Needs</a:t>
            </a:r>
          </a:p>
          <a:p>
            <a:pPr lvl="1"/>
            <a:r>
              <a:rPr lang="en-US" dirty="0"/>
              <a:t>Power</a:t>
            </a:r>
          </a:p>
          <a:p>
            <a:pPr lvl="1"/>
            <a:r>
              <a:rPr lang="en-US" dirty="0"/>
              <a:t>Achievement</a:t>
            </a:r>
          </a:p>
          <a:p>
            <a:pPr lvl="1"/>
            <a:r>
              <a:rPr lang="en-US" dirty="0"/>
              <a:t>Affiliation</a:t>
            </a:r>
            <a:br>
              <a:rPr lang="en-US" dirty="0"/>
            </a:br>
            <a:endParaRPr lang="en-US" dirty="0"/>
          </a:p>
          <a:p>
            <a:r>
              <a:rPr lang="en-US" dirty="0"/>
              <a:t>Testing Types of Needs</a:t>
            </a:r>
          </a:p>
          <a:p>
            <a:pPr lvl="1"/>
            <a:r>
              <a:rPr lang="en-US" dirty="0"/>
              <a:t>Thematic Apperception Test (TAT)</a:t>
            </a:r>
          </a:p>
          <a:p>
            <a:pPr lvl="1"/>
            <a:r>
              <a:rPr lang="en-US" dirty="0"/>
              <a:t>Job Choice Exercise (JCE)</a:t>
            </a:r>
            <a:br>
              <a:rPr lang="en-US" dirty="0"/>
            </a:br>
            <a:endParaRPr lang="en-US" dirty="0"/>
          </a:p>
          <a:p>
            <a:r>
              <a:rPr lang="en-US" dirty="0"/>
              <a:t>Leadership Motive Pattern</a:t>
            </a:r>
          </a:p>
          <a:p>
            <a:pPr lvl="1"/>
            <a:r>
              <a:rPr lang="en-US" dirty="0"/>
              <a:t>High need for power</a:t>
            </a:r>
          </a:p>
          <a:p>
            <a:pPr lvl="1"/>
            <a:r>
              <a:rPr lang="en-US" dirty="0"/>
              <a:t>Low need for affiliation</a:t>
            </a:r>
          </a:p>
        </p:txBody>
      </p:sp>
    </p:spTree>
    <p:extLst>
      <p:ext uri="{BB962C8B-B14F-4D97-AF65-F5344CB8AC3E}">
        <p14:creationId xmlns:p14="http://schemas.microsoft.com/office/powerpoint/2010/main" val="506671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192099"/>
          </a:xfrm>
        </p:spPr>
        <p:txBody>
          <a:bodyPr/>
          <a:lstStyle/>
          <a:p>
            <a:r>
              <a:rPr lang="en-IN" dirty="0"/>
              <a:t>Workbook Exercise 12.2 (Section D)</a:t>
            </a:r>
            <a:br>
              <a:rPr lang="en-IN" dirty="0"/>
            </a:br>
            <a:r>
              <a:rPr lang="en-IN" dirty="0"/>
              <a:t>Your Leadership Needs</a:t>
            </a:r>
          </a:p>
        </p:txBody>
      </p:sp>
    </p:spTree>
    <p:extLst>
      <p:ext uri="{BB962C8B-B14F-4D97-AF65-F5344CB8AC3E}">
        <p14:creationId xmlns:p14="http://schemas.microsoft.com/office/powerpoint/2010/main" val="1095014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Gender</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Complex</a:t>
            </a:r>
            <a:br>
              <a:rPr lang="en-US" dirty="0"/>
            </a:br>
            <a:endParaRPr lang="en-US" dirty="0"/>
          </a:p>
          <a:p>
            <a:r>
              <a:rPr lang="en-US" dirty="0"/>
              <a:t>Eagly, Karau, &amp; Makhijani, 1995</a:t>
            </a:r>
          </a:p>
          <a:p>
            <a:pPr lvl="1"/>
            <a:r>
              <a:rPr lang="en-US" dirty="0"/>
              <a:t>Men were more effective: </a:t>
            </a:r>
          </a:p>
          <a:p>
            <a:pPr lvl="2"/>
            <a:r>
              <a:rPr lang="en-US" dirty="0"/>
              <a:t>In situations that were traditionally defined in masculine terms</a:t>
            </a:r>
          </a:p>
          <a:p>
            <a:pPr lvl="2"/>
            <a:r>
              <a:rPr lang="en-US" dirty="0"/>
              <a:t>When subordinates were men</a:t>
            </a:r>
          </a:p>
          <a:p>
            <a:pPr lvl="1"/>
            <a:r>
              <a:rPr lang="en-US" dirty="0"/>
              <a:t>Women were more effective:</a:t>
            </a:r>
          </a:p>
          <a:p>
            <a:pPr lvl="2"/>
            <a:r>
              <a:rPr lang="en-US" dirty="0"/>
              <a:t>In situations that were traditionally defined in less masculine terms</a:t>
            </a:r>
          </a:p>
        </p:txBody>
      </p:sp>
    </p:spTree>
    <p:extLst>
      <p:ext uri="{BB962C8B-B14F-4D97-AF65-F5344CB8AC3E}">
        <p14:creationId xmlns:p14="http://schemas.microsoft.com/office/powerpoint/2010/main" val="529506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Task Versus Person Orientation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Person-Oriented Leaders (Theory Y)</a:t>
            </a:r>
          </a:p>
          <a:p>
            <a:pPr lvl="1"/>
            <a:r>
              <a:rPr lang="en-US" dirty="0"/>
              <a:t>Act in a warm, supportive manner and show concern for the employees</a:t>
            </a:r>
          </a:p>
          <a:p>
            <a:pPr lvl="1"/>
            <a:r>
              <a:rPr lang="en-US" dirty="0"/>
              <a:t>Believe employees are intrinsically motivated</a:t>
            </a:r>
            <a:br>
              <a:rPr lang="en-US" dirty="0"/>
            </a:br>
            <a:endParaRPr lang="en-US" dirty="0"/>
          </a:p>
          <a:p>
            <a:r>
              <a:rPr lang="en-US" dirty="0"/>
              <a:t>Task-Oriented Leaders (Theory X)</a:t>
            </a:r>
          </a:p>
          <a:p>
            <a:pPr lvl="1"/>
            <a:r>
              <a:rPr lang="en-US" dirty="0"/>
              <a:t>Set goals and give orders</a:t>
            </a:r>
          </a:p>
          <a:p>
            <a:pPr lvl="1"/>
            <a:r>
              <a:rPr lang="en-US" dirty="0"/>
              <a:t>Believe employees are lazy and extrinsically motivated</a:t>
            </a:r>
          </a:p>
        </p:txBody>
      </p:sp>
    </p:spTree>
    <p:extLst>
      <p:ext uri="{BB962C8B-B14F-4D97-AF65-F5344CB8AC3E}">
        <p14:creationId xmlns:p14="http://schemas.microsoft.com/office/powerpoint/2010/main" val="2958738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3" name="Text Placeholder 2">
            <a:extLst>
              <a:ext uri="{FF2B5EF4-FFF2-40B4-BE49-F238E27FC236}">
                <a16:creationId xmlns:a16="http://schemas.microsoft.com/office/drawing/2014/main" id="{3C60C472-F79A-4DE1-BC7B-9883213924A7}"/>
              </a:ext>
            </a:extLst>
          </p:cNvPr>
          <p:cNvSpPr>
            <a:spLocks noGrp="1"/>
          </p:cNvSpPr>
          <p:nvPr>
            <p:ph type="body" sz="quarter" idx="15"/>
          </p:nvPr>
        </p:nvSpPr>
        <p:spPr/>
        <p:txBody>
          <a:bodyPr/>
          <a:lstStyle/>
          <a:p>
            <a:r>
              <a:rPr lang="en-US" dirty="0"/>
              <a:t>Break into pairs of students. </a:t>
            </a:r>
            <a:br>
              <a:rPr lang="en-US" dirty="0"/>
            </a:br>
            <a:endParaRPr lang="en-US" dirty="0"/>
          </a:p>
          <a:p>
            <a:r>
              <a:rPr lang="en-US" dirty="0"/>
              <a:t>With your partner, discuss any instances you have had with a good leader, and a bad leader (or instructor). What made the difference between the leadership you experienced from either person?  </a:t>
            </a:r>
            <a:br>
              <a:rPr lang="en-US" dirty="0"/>
            </a:br>
            <a:endParaRPr lang="en-US" dirty="0"/>
          </a:p>
          <a:p>
            <a:r>
              <a:rPr lang="en-US" dirty="0"/>
              <a:t>Share your discussions with the class.</a:t>
            </a:r>
          </a:p>
        </p:txBody>
      </p:sp>
      <p:pic>
        <p:nvPicPr>
          <p:cNvPr id="5122" name="Picture 2" descr="Good Leader vs. Bad Leader: 5 Situations that make all the difference">
            <a:extLst>
              <a:ext uri="{FF2B5EF4-FFF2-40B4-BE49-F238E27FC236}">
                <a16:creationId xmlns:a16="http://schemas.microsoft.com/office/drawing/2014/main" id="{5767EF6E-7924-4824-A1B9-591D569C2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4848" y="3589901"/>
            <a:ext cx="2575728" cy="2575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389B6A-1CE3-4B4C-B391-DEE774845DA8}"/>
              </a:ext>
            </a:extLst>
          </p:cNvPr>
          <p:cNvSpPr>
            <a:spLocks noGrp="1"/>
          </p:cNvSpPr>
          <p:nvPr>
            <p:ph type="title"/>
          </p:nvPr>
        </p:nvSpPr>
        <p:spPr/>
        <p:txBody>
          <a:bodyPr/>
          <a:lstStyle/>
          <a:p>
            <a:r>
              <a:rPr lang="en-IN" dirty="0"/>
              <a:t>Relationship Among Theories</a:t>
            </a:r>
          </a:p>
        </p:txBody>
      </p:sp>
      <p:pic>
        <p:nvPicPr>
          <p:cNvPr id="12" name="Picture Placeholder 11" descr="An illlustration explains the relationship between Manegerial grid and the three major schools of thought. A rectangle is divided into four equal grids. The length of the rectangle represents the Task Orientation; and the breadth of the rectangle represents the Person Orientation. A smaller rectangle lies in the center. The textbx at the center encloses the following text: Middle-of-the-road (MG). The upper row of the rectangle is marked as High, and the lower row is marked as Low. The left column of the rectangle is marked as Low, and the right column is marked as High. The top left cell contains the text, Country club (MG);  Consideration (OS); and Theory Y. The top right cell contains the text, Team (MG). The bottom left cell contains the text, Impoverished (MG). The bottom right cell contains the text, Task-centered (MG); Initiating structure (OS); Theory X.">
            <a:extLst>
              <a:ext uri="{FF2B5EF4-FFF2-40B4-BE49-F238E27FC236}">
                <a16:creationId xmlns:a16="http://schemas.microsoft.com/office/drawing/2014/main" id="{23C6D736-C293-4D64-91B5-FF1B3718CD69}"/>
              </a:ext>
            </a:extLst>
          </p:cNvPr>
          <p:cNvPicPr>
            <a:picLocks noGrp="1" noChangeAspect="1"/>
          </p:cNvPicPr>
          <p:nvPr>
            <p:ph type="pic" sz="quarter" idx="16"/>
          </p:nvPr>
        </p:nvPicPr>
        <p:blipFill>
          <a:blip r:embed="rId2"/>
          <a:stretch>
            <a:fillRect/>
          </a:stretch>
        </p:blipFill>
        <p:spPr>
          <a:xfrm>
            <a:off x="2244090" y="1265180"/>
            <a:ext cx="7703820" cy="4968240"/>
          </a:xfrm>
          <a:prstGeom prst="rect">
            <a:avLst/>
          </a:prstGeom>
        </p:spPr>
      </p:pic>
    </p:spTree>
    <p:extLst>
      <p:ext uri="{BB962C8B-B14F-4D97-AF65-F5344CB8AC3E}">
        <p14:creationId xmlns:p14="http://schemas.microsoft.com/office/powerpoint/2010/main" val="3266624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389B6A-1CE3-4B4C-B391-DEE774845DA8}"/>
              </a:ext>
            </a:extLst>
          </p:cNvPr>
          <p:cNvSpPr>
            <a:spLocks noGrp="1"/>
          </p:cNvSpPr>
          <p:nvPr>
            <p:ph type="title"/>
          </p:nvPr>
        </p:nvSpPr>
        <p:spPr/>
        <p:txBody>
          <a:bodyPr/>
          <a:lstStyle/>
          <a:p>
            <a:r>
              <a:rPr lang="en-IN" dirty="0"/>
              <a:t>Consequences of Leader Orientation</a:t>
            </a:r>
          </a:p>
        </p:txBody>
      </p:sp>
      <p:graphicFrame>
        <p:nvGraphicFramePr>
          <p:cNvPr id="8" name="Picture Placeholder 7">
            <a:extLst>
              <a:ext uri="{FF2B5EF4-FFF2-40B4-BE49-F238E27FC236}">
                <a16:creationId xmlns:a16="http://schemas.microsoft.com/office/drawing/2014/main" id="{ED5D4EFE-ED23-4C23-9977-2FDB89A2E440}"/>
              </a:ext>
            </a:extLst>
          </p:cNvPr>
          <p:cNvGraphicFramePr>
            <a:graphicFrameLocks noGrp="1"/>
          </p:cNvGraphicFramePr>
          <p:nvPr>
            <p:ph type="pic" sz="quarter" idx="16"/>
            <p:extLst>
              <p:ext uri="{D42A27DB-BD31-4B8C-83A1-F6EECF244321}">
                <p14:modId xmlns:p14="http://schemas.microsoft.com/office/powerpoint/2010/main" val="941562912"/>
              </p:ext>
            </p:extLst>
          </p:nvPr>
        </p:nvGraphicFramePr>
        <p:xfrm>
          <a:off x="2689892" y="1995633"/>
          <a:ext cx="6812217" cy="3017520"/>
        </p:xfrm>
        <a:graphic>
          <a:graphicData uri="http://schemas.openxmlformats.org/drawingml/2006/table">
            <a:tbl>
              <a:tblPr firstRow="1">
                <a:tableStyleId>{5940675A-B579-460E-94D1-54222C63F5DA}</a:tableStyleId>
              </a:tblPr>
              <a:tblGrid>
                <a:gridCol w="1727657">
                  <a:extLst>
                    <a:ext uri="{9D8B030D-6E8A-4147-A177-3AD203B41FA5}">
                      <a16:colId xmlns:a16="http://schemas.microsoft.com/office/drawing/2014/main" val="3422007260"/>
                    </a:ext>
                  </a:extLst>
                </a:gridCol>
                <a:gridCol w="2478495">
                  <a:extLst>
                    <a:ext uri="{9D8B030D-6E8A-4147-A177-3AD203B41FA5}">
                      <a16:colId xmlns:a16="http://schemas.microsoft.com/office/drawing/2014/main" val="1575800427"/>
                    </a:ext>
                  </a:extLst>
                </a:gridCol>
                <a:gridCol w="2606065">
                  <a:extLst>
                    <a:ext uri="{9D8B030D-6E8A-4147-A177-3AD203B41FA5}">
                      <a16:colId xmlns:a16="http://schemas.microsoft.com/office/drawing/2014/main" val="2315519536"/>
                    </a:ext>
                  </a:extLst>
                </a:gridCol>
              </a:tblGrid>
              <a:tr h="654050">
                <a:tc>
                  <a:txBody>
                    <a:bodyPr/>
                    <a:lstStyle/>
                    <a:p>
                      <a:r>
                        <a:rPr lang="en-US" sz="2000" dirty="0">
                          <a:solidFill>
                            <a:srgbClr val="000000"/>
                          </a:solidFill>
                          <a:effectLst/>
                          <a:latin typeface="Arial" panose="020B0604020202020204" pitchFamily="34" charset="0"/>
                          <a:cs typeface="Arial" panose="020B0604020202020204" pitchFamily="34" charset="0"/>
                        </a:rPr>
                        <a:t>High Person</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Orientation</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rgbClr val="000000"/>
                          </a:solidFill>
                          <a:effectLst/>
                          <a:latin typeface="Arial" panose="020B0604020202020204" pitchFamily="34" charset="0"/>
                          <a:cs typeface="Arial" panose="020B0604020202020204" pitchFamily="34" charset="0"/>
                        </a:rPr>
                        <a:t>Low performance</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Low turnover</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Few grievances</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 </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000" dirty="0">
                          <a:solidFill>
                            <a:srgbClr val="000000"/>
                          </a:solidFill>
                          <a:effectLst/>
                          <a:latin typeface="Arial" panose="020B0604020202020204" pitchFamily="34" charset="0"/>
                          <a:cs typeface="Arial" panose="020B0604020202020204" pitchFamily="34" charset="0"/>
                        </a:rPr>
                        <a:t>High performance</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Low turnover</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Few grievances</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 </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2697676"/>
                  </a:ext>
                </a:extLst>
              </a:tr>
              <a:tr h="328468">
                <a:tc>
                  <a:txBody>
                    <a:bodyPr/>
                    <a:lstStyle/>
                    <a:p>
                      <a:r>
                        <a:rPr lang="en-US" sz="2000" dirty="0">
                          <a:solidFill>
                            <a:srgbClr val="000000"/>
                          </a:solidFill>
                          <a:effectLst/>
                          <a:latin typeface="Arial" panose="020B0604020202020204" pitchFamily="34" charset="0"/>
                          <a:cs typeface="Arial" panose="020B0604020202020204" pitchFamily="34" charset="0"/>
                        </a:rPr>
                        <a:t>Low Person</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Orientation</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rgbClr val="000000"/>
                          </a:solidFill>
                          <a:effectLst/>
                          <a:latin typeface="Arial" panose="020B0604020202020204" pitchFamily="34" charset="0"/>
                          <a:cs typeface="Arial" panose="020B0604020202020204" pitchFamily="34" charset="0"/>
                        </a:rPr>
                        <a:t>Low performance</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High turnover</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Many grievances</a:t>
                      </a:r>
                      <a:endParaRPr lang="en-IN" sz="2000" dirty="0">
                        <a:solidFill>
                          <a:srgbClr val="000000"/>
                        </a:solidFill>
                        <a:effectLst/>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000" dirty="0">
                          <a:solidFill>
                            <a:srgbClr val="000000"/>
                          </a:solidFill>
                          <a:effectLst/>
                          <a:latin typeface="Arial" panose="020B0604020202020204" pitchFamily="34" charset="0"/>
                          <a:cs typeface="Arial" panose="020B0604020202020204" pitchFamily="34" charset="0"/>
                        </a:rPr>
                        <a:t>High performance</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High turnover</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Many grievances</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6623697"/>
                  </a:ext>
                </a:extLst>
              </a:tr>
              <a:tr h="0">
                <a:tc>
                  <a:txBody>
                    <a:bodyPr/>
                    <a:lstStyle/>
                    <a:p>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rgbClr val="000000"/>
                          </a:solidFill>
                          <a:effectLst/>
                          <a:latin typeface="Arial" panose="020B0604020202020204" pitchFamily="34" charset="0"/>
                          <a:cs typeface="Arial" panose="020B0604020202020204" pitchFamily="34" charset="0"/>
                        </a:rPr>
                        <a:t>Low Task</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Orientation</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dirty="0">
                          <a:solidFill>
                            <a:srgbClr val="000000"/>
                          </a:solidFill>
                          <a:effectLst/>
                          <a:latin typeface="Arial" panose="020B0604020202020204" pitchFamily="34" charset="0"/>
                          <a:cs typeface="Arial" panose="020B0604020202020204" pitchFamily="34" charset="0"/>
                        </a:rPr>
                        <a:t>High Task</a:t>
                      </a:r>
                      <a:endParaRPr lang="en-IN" sz="2000" dirty="0">
                        <a:solidFill>
                          <a:srgbClr val="000000"/>
                        </a:solidFill>
                        <a:effectLst/>
                        <a:latin typeface="Arial" panose="020B0604020202020204" pitchFamily="34" charset="0"/>
                        <a:cs typeface="Arial" panose="020B0604020202020204" pitchFamily="34" charset="0"/>
                      </a:endParaRPr>
                    </a:p>
                    <a:p>
                      <a:r>
                        <a:rPr lang="en-US" sz="2000" dirty="0">
                          <a:solidFill>
                            <a:srgbClr val="000000"/>
                          </a:solidFill>
                          <a:effectLst/>
                          <a:latin typeface="Arial" panose="020B0604020202020204" pitchFamily="34" charset="0"/>
                          <a:cs typeface="Arial" panose="020B0604020202020204" pitchFamily="34" charset="0"/>
                        </a:rPr>
                        <a:t>Orientation</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101614"/>
                  </a:ext>
                </a:extLst>
              </a:tr>
            </a:tbl>
          </a:graphicData>
        </a:graphic>
      </p:graphicFrame>
    </p:spTree>
    <p:extLst>
      <p:ext uri="{BB962C8B-B14F-4D97-AF65-F5344CB8AC3E}">
        <p14:creationId xmlns:p14="http://schemas.microsoft.com/office/powerpoint/2010/main" val="2409001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AC1D1F5-1C1A-443D-B81C-6475C36AB7B1}"/>
              </a:ext>
            </a:extLst>
          </p:cNvPr>
          <p:cNvSpPr>
            <a:spLocks noGrp="1"/>
          </p:cNvSpPr>
          <p:nvPr>
            <p:ph type="title"/>
          </p:nvPr>
        </p:nvSpPr>
        <p:spPr>
          <a:xfrm>
            <a:off x="838200" y="3096122"/>
            <a:ext cx="10515600" cy="1023933"/>
          </a:xfrm>
        </p:spPr>
        <p:txBody>
          <a:bodyPr/>
          <a:lstStyle/>
          <a:p>
            <a:r>
              <a:rPr lang="en-IN" dirty="0"/>
              <a:t>Workbook Exercise 12.2 (Section C)</a:t>
            </a:r>
            <a:br>
              <a:rPr lang="en-IN" dirty="0"/>
            </a:br>
            <a:r>
              <a:rPr lang="en-US" dirty="0"/>
              <a:t>Your Task and Person Orientation</a:t>
            </a:r>
            <a:endParaRPr lang="en-IN" dirty="0"/>
          </a:p>
        </p:txBody>
      </p:sp>
    </p:spTree>
    <p:extLst>
      <p:ext uri="{BB962C8B-B14F-4D97-AF65-F5344CB8AC3E}">
        <p14:creationId xmlns:p14="http://schemas.microsoft.com/office/powerpoint/2010/main" val="3432885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Unsuccessful Leaders (Hogan, 1989)</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Lack of training</a:t>
            </a:r>
            <a:br>
              <a:rPr lang="en-US" dirty="0"/>
            </a:br>
            <a:endParaRPr lang="en-US" dirty="0"/>
          </a:p>
          <a:p>
            <a:r>
              <a:rPr lang="en-US" dirty="0"/>
              <a:t>Cognitive deficiencies</a:t>
            </a:r>
            <a:br>
              <a:rPr lang="en-US" dirty="0"/>
            </a:br>
            <a:endParaRPr lang="en-US" dirty="0"/>
          </a:p>
          <a:p>
            <a:r>
              <a:rPr lang="en-US" dirty="0"/>
              <a:t>Personality problems</a:t>
            </a:r>
          </a:p>
          <a:p>
            <a:pPr lvl="1"/>
            <a:r>
              <a:rPr lang="en-US" dirty="0"/>
              <a:t>Paranoid/passive-aggressive</a:t>
            </a:r>
          </a:p>
          <a:p>
            <a:pPr lvl="1"/>
            <a:r>
              <a:rPr lang="en-US" dirty="0"/>
              <a:t>High likeability floater</a:t>
            </a:r>
          </a:p>
          <a:p>
            <a:pPr lvl="1"/>
            <a:r>
              <a:rPr lang="en-US" dirty="0"/>
              <a:t>Narcissist</a:t>
            </a:r>
          </a:p>
        </p:txBody>
      </p:sp>
    </p:spTree>
    <p:extLst>
      <p:ext uri="{BB962C8B-B14F-4D97-AF65-F5344CB8AC3E}">
        <p14:creationId xmlns:p14="http://schemas.microsoft.com/office/powerpoint/2010/main" val="1740455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Unsuccessful Leader Behavior </a:t>
            </a:r>
            <a:br>
              <a:rPr lang="en-US" dirty="0"/>
            </a:br>
            <a:r>
              <a:rPr lang="en-US" dirty="0"/>
              <a:t>(Rasch et al., 2008)</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7" y="1289684"/>
            <a:ext cx="4943790" cy="4801400"/>
          </a:xfrm>
        </p:spPr>
        <p:txBody>
          <a:bodyPr/>
          <a:lstStyle/>
          <a:p>
            <a:r>
              <a:rPr lang="en-US" dirty="0"/>
              <a:t>Engaging in illegal and unethical behavior</a:t>
            </a:r>
          </a:p>
          <a:p>
            <a:r>
              <a:rPr lang="en-US" dirty="0"/>
              <a:t>Avoiding conflict and people problems</a:t>
            </a:r>
          </a:p>
          <a:p>
            <a:r>
              <a:rPr lang="en-US" dirty="0"/>
              <a:t>Demonstrating poor emotional control (e.g., yelling and screaming)</a:t>
            </a:r>
          </a:p>
          <a:p>
            <a:r>
              <a:rPr lang="en-US" dirty="0"/>
              <a:t>Over-controlling (e.g., micromanaging)</a:t>
            </a:r>
          </a:p>
          <a:p>
            <a:r>
              <a:rPr lang="en-US" dirty="0"/>
              <a:t>Demonstrating poor task performance</a:t>
            </a:r>
          </a:p>
        </p:txBody>
      </p:sp>
      <p:sp>
        <p:nvSpPr>
          <p:cNvPr id="4" name="Text Placeholder 6">
            <a:extLst>
              <a:ext uri="{FF2B5EF4-FFF2-40B4-BE49-F238E27FC236}">
                <a16:creationId xmlns:a16="http://schemas.microsoft.com/office/drawing/2014/main" id="{31A5CFD0-B6BF-46D6-B9A6-0E884BC1D335}"/>
              </a:ext>
            </a:extLst>
          </p:cNvPr>
          <p:cNvSpPr txBox="1">
            <a:spLocks/>
          </p:cNvSpPr>
          <p:nvPr/>
        </p:nvSpPr>
        <p:spPr bwMode="auto">
          <a:xfrm>
            <a:off x="6096001" y="1289684"/>
            <a:ext cx="5352424"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Poor planning, organization, and communication</a:t>
            </a:r>
          </a:p>
          <a:p>
            <a:r>
              <a:rPr lang="en-US" dirty="0"/>
              <a:t>Starting or passing on rumors or sharing confidential information</a:t>
            </a:r>
          </a:p>
          <a:p>
            <a:r>
              <a:rPr lang="en-US" dirty="0"/>
              <a:t>Procrastinating and not meeting time commitments</a:t>
            </a:r>
          </a:p>
          <a:p>
            <a:r>
              <a:rPr lang="en-US" dirty="0"/>
              <a:t>Failing to accommodate the personal needs of subordinates</a:t>
            </a:r>
          </a:p>
          <a:p>
            <a:r>
              <a:rPr lang="en-US" dirty="0"/>
              <a:t>Failing to nurture and manage talent</a:t>
            </a:r>
          </a:p>
        </p:txBody>
      </p:sp>
    </p:spTree>
    <p:extLst>
      <p:ext uri="{BB962C8B-B14F-4D97-AF65-F5344CB8AC3E}">
        <p14:creationId xmlns:p14="http://schemas.microsoft.com/office/powerpoint/2010/main" val="2895494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086995"/>
          </a:xfrm>
        </p:spPr>
        <p:txBody>
          <a:bodyPr/>
          <a:lstStyle/>
          <a:p>
            <a:r>
              <a:rPr lang="en-IN" dirty="0"/>
              <a:t>Interaction Between the Leader and the Situation</a:t>
            </a:r>
          </a:p>
        </p:txBody>
      </p:sp>
    </p:spTree>
    <p:extLst>
      <p:ext uri="{BB962C8B-B14F-4D97-AF65-F5344CB8AC3E}">
        <p14:creationId xmlns:p14="http://schemas.microsoft.com/office/powerpoint/2010/main" val="2319281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Leader-Situation Interaction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Situational Favorability</a:t>
            </a:r>
            <a:br>
              <a:rPr lang="en-US" dirty="0"/>
            </a:br>
            <a:endParaRPr lang="en-US" dirty="0"/>
          </a:p>
          <a:p>
            <a:r>
              <a:rPr lang="en-US" dirty="0"/>
              <a:t>Organizational Climate</a:t>
            </a:r>
            <a:br>
              <a:rPr lang="en-US" dirty="0"/>
            </a:br>
            <a:endParaRPr lang="en-US" dirty="0"/>
          </a:p>
          <a:p>
            <a:r>
              <a:rPr lang="en-US" dirty="0"/>
              <a:t>Subordinate Ability</a:t>
            </a:r>
            <a:br>
              <a:rPr lang="en-US" dirty="0"/>
            </a:br>
            <a:endParaRPr lang="en-US" dirty="0"/>
          </a:p>
          <a:p>
            <a:r>
              <a:rPr lang="en-US" dirty="0"/>
              <a:t>Relationships with Subordinates</a:t>
            </a:r>
          </a:p>
        </p:txBody>
      </p:sp>
    </p:spTree>
    <p:extLst>
      <p:ext uri="{BB962C8B-B14F-4D97-AF65-F5344CB8AC3E}">
        <p14:creationId xmlns:p14="http://schemas.microsoft.com/office/powerpoint/2010/main" val="357566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Situational Favorability: </a:t>
            </a:r>
            <a:br>
              <a:rPr lang="en-US" dirty="0"/>
            </a:br>
            <a:r>
              <a:rPr lang="en-US" dirty="0"/>
              <a:t>Fiedler’s Contingency Model</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Least-Preferred Coworker Scale</a:t>
            </a:r>
            <a:br>
              <a:rPr lang="en-US" dirty="0"/>
            </a:br>
            <a:endParaRPr lang="en-US" dirty="0"/>
          </a:p>
          <a:p>
            <a:r>
              <a:rPr lang="en-US" dirty="0"/>
              <a:t>Situation favorability</a:t>
            </a:r>
          </a:p>
          <a:p>
            <a:pPr lvl="1"/>
            <a:r>
              <a:rPr lang="en-US" dirty="0"/>
              <a:t>High task structure</a:t>
            </a:r>
          </a:p>
          <a:p>
            <a:pPr lvl="1"/>
            <a:r>
              <a:rPr lang="en-US" dirty="0"/>
              <a:t>High position power</a:t>
            </a:r>
          </a:p>
          <a:p>
            <a:pPr lvl="1"/>
            <a:r>
              <a:rPr lang="en-US" dirty="0"/>
              <a:t>Good leader-member relations</a:t>
            </a:r>
            <a:br>
              <a:rPr lang="en-US" dirty="0"/>
            </a:br>
            <a:endParaRPr lang="en-US" dirty="0"/>
          </a:p>
          <a:p>
            <a:r>
              <a:rPr lang="en-US" dirty="0"/>
              <a:t>High LPC leaders best with moderate favorability and Low LPC leaders best with low or high favorability</a:t>
            </a:r>
          </a:p>
        </p:txBody>
      </p:sp>
    </p:spTree>
    <p:extLst>
      <p:ext uri="{BB962C8B-B14F-4D97-AF65-F5344CB8AC3E}">
        <p14:creationId xmlns:p14="http://schemas.microsoft.com/office/powerpoint/2010/main" val="217375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AE8A-50D6-4751-BE25-F71FD340BF01}"/>
              </a:ext>
            </a:extLst>
          </p:cNvPr>
          <p:cNvSpPr>
            <a:spLocks noGrp="1"/>
          </p:cNvSpPr>
          <p:nvPr>
            <p:ph type="title"/>
          </p:nvPr>
        </p:nvSpPr>
        <p:spPr/>
        <p:txBody>
          <a:bodyPr/>
          <a:lstStyle/>
          <a:p>
            <a:r>
              <a:rPr lang="en-US" dirty="0"/>
              <a:t>Relationship Between LPC Scores and Group Success</a:t>
            </a:r>
            <a:endParaRPr lang="en-IN" dirty="0"/>
          </a:p>
        </p:txBody>
      </p:sp>
      <p:graphicFrame>
        <p:nvGraphicFramePr>
          <p:cNvPr id="13" name="Group 91">
            <a:extLst>
              <a:ext uri="{FF2B5EF4-FFF2-40B4-BE49-F238E27FC236}">
                <a16:creationId xmlns:a16="http://schemas.microsoft.com/office/drawing/2014/main" id="{9A7A9DA5-7DB9-4216-90C9-2FA6FA806963}"/>
              </a:ext>
            </a:extLst>
          </p:cNvPr>
          <p:cNvGraphicFramePr>
            <a:graphicFrameLocks noGrp="1"/>
          </p:cNvGraphicFramePr>
          <p:nvPr>
            <p:ph type="tbl" sz="quarter" idx="18"/>
            <p:extLst>
              <p:ext uri="{D42A27DB-BD31-4B8C-83A1-F6EECF244321}">
                <p14:modId xmlns:p14="http://schemas.microsoft.com/office/powerpoint/2010/main" val="200212421"/>
              </p:ext>
            </p:extLst>
          </p:nvPr>
        </p:nvGraphicFramePr>
        <p:xfrm>
          <a:off x="2590800" y="1722846"/>
          <a:ext cx="7010400" cy="2590800"/>
        </p:xfrm>
        <a:graphic>
          <a:graphicData uri="http://schemas.openxmlformats.org/drawingml/2006/table">
            <a:tbl>
              <a:tblPr firstRow="1"/>
              <a:tblGrid>
                <a:gridCol w="1304925">
                  <a:extLst>
                    <a:ext uri="{9D8B030D-6E8A-4147-A177-3AD203B41FA5}">
                      <a16:colId xmlns:a16="http://schemas.microsoft.com/office/drawing/2014/main" val="20000"/>
                    </a:ext>
                  </a:extLst>
                </a:gridCol>
                <a:gridCol w="1955800">
                  <a:extLst>
                    <a:ext uri="{9D8B030D-6E8A-4147-A177-3AD203B41FA5}">
                      <a16:colId xmlns:a16="http://schemas.microsoft.com/office/drawing/2014/main" val="20001"/>
                    </a:ext>
                  </a:extLst>
                </a:gridCol>
                <a:gridCol w="1711325">
                  <a:extLst>
                    <a:ext uri="{9D8B030D-6E8A-4147-A177-3AD203B41FA5}">
                      <a16:colId xmlns:a16="http://schemas.microsoft.com/office/drawing/2014/main" val="20002"/>
                    </a:ext>
                  </a:extLst>
                </a:gridCol>
                <a:gridCol w="2038350">
                  <a:extLst>
                    <a:ext uri="{9D8B030D-6E8A-4147-A177-3AD203B41FA5}">
                      <a16:colId xmlns:a16="http://schemas.microsoft.com/office/drawing/2014/main" val="20003"/>
                    </a:ext>
                  </a:extLst>
                </a:gridCol>
              </a:tblGrid>
              <a:tr h="990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High LPC</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Score</a:t>
                      </a:r>
                    </a:p>
                  </a:txBody>
                  <a:tcPr horzOverflow="overflow">
                    <a:lnL cap="flat">
                      <a:noFill/>
                    </a:lnL>
                    <a:lnR w="12700" cap="flat" cmpd="sng" algn="ctr">
                      <a:solidFill>
                        <a:srgbClr val="000000"/>
                      </a:solidFill>
                      <a:prstDash val="solid"/>
                      <a:round/>
                      <a:headEnd type="none" w="med" len="med"/>
                      <a:tailEnd type="none" w="med" len="med"/>
                    </a:lnR>
                    <a:lnT cap="flat">
                      <a:noFill/>
                    </a:lnT>
                    <a:lnB>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Low 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High 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Low 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287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Low LPC</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Score</a:t>
                      </a:r>
                    </a:p>
                  </a:txBody>
                  <a:tcP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High </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Low</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High</a:t>
                      </a:r>
                    </a:p>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Performance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53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Low</a:t>
                      </a: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Moderate</a:t>
                      </a:r>
                    </a:p>
                  </a:txBody>
                  <a:tcP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High</a:t>
                      </a:r>
                    </a:p>
                  </a:txBody>
                  <a:tcPr horzOverflow="overflow">
                    <a:lnL>
                      <a:noFill/>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4" name="Group 91">
            <a:extLst>
              <a:ext uri="{FF2B5EF4-FFF2-40B4-BE49-F238E27FC236}">
                <a16:creationId xmlns:a16="http://schemas.microsoft.com/office/drawing/2014/main" id="{C79D343E-F90A-42A5-ADF0-CC122A1CEFD6}"/>
              </a:ext>
            </a:extLst>
          </p:cNvPr>
          <p:cNvGraphicFramePr>
            <a:graphicFrameLocks/>
          </p:cNvGraphicFramePr>
          <p:nvPr>
            <p:extLst>
              <p:ext uri="{D42A27DB-BD31-4B8C-83A1-F6EECF244321}">
                <p14:modId xmlns:p14="http://schemas.microsoft.com/office/powerpoint/2010/main" val="3008127871"/>
              </p:ext>
            </p:extLst>
          </p:nvPr>
        </p:nvGraphicFramePr>
        <p:xfrm>
          <a:off x="2590800" y="4393999"/>
          <a:ext cx="7010400" cy="534988"/>
        </p:xfrm>
        <a:graphic>
          <a:graphicData uri="http://schemas.openxmlformats.org/drawingml/2006/table">
            <a:tbl>
              <a:tblPr firstRow="1"/>
              <a:tblGrid>
                <a:gridCol w="1304925">
                  <a:extLst>
                    <a:ext uri="{9D8B030D-6E8A-4147-A177-3AD203B41FA5}">
                      <a16:colId xmlns:a16="http://schemas.microsoft.com/office/drawing/2014/main" val="20000"/>
                    </a:ext>
                  </a:extLst>
                </a:gridCol>
                <a:gridCol w="5705475">
                  <a:extLst>
                    <a:ext uri="{9D8B030D-6E8A-4147-A177-3AD203B41FA5}">
                      <a16:colId xmlns:a16="http://schemas.microsoft.com/office/drawing/2014/main" val="20001"/>
                    </a:ext>
                  </a:extLst>
                </a:gridCol>
              </a:tblGrid>
              <a:tr h="5349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20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Situation Favorability</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74725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F5CC9-7A58-45FA-92BB-22CEBC799A7D}"/>
              </a:ext>
            </a:extLst>
          </p:cNvPr>
          <p:cNvSpPr>
            <a:spLocks noGrp="1"/>
          </p:cNvSpPr>
          <p:nvPr>
            <p:ph type="title"/>
          </p:nvPr>
        </p:nvSpPr>
        <p:spPr>
          <a:xfrm>
            <a:off x="838200" y="3096122"/>
            <a:ext cx="10515600" cy="950361"/>
          </a:xfrm>
        </p:spPr>
        <p:txBody>
          <a:bodyPr/>
          <a:lstStyle/>
          <a:p>
            <a:r>
              <a:rPr lang="en-IN" dirty="0"/>
              <a:t>Workbook Exercise 12.2 (Section B)</a:t>
            </a:r>
            <a:br>
              <a:rPr lang="en-IN" dirty="0"/>
            </a:br>
            <a:r>
              <a:rPr lang="en-IN" dirty="0"/>
              <a:t>Your LPC Score</a:t>
            </a:r>
          </a:p>
        </p:txBody>
      </p:sp>
    </p:spTree>
    <p:extLst>
      <p:ext uri="{BB962C8B-B14F-4D97-AF65-F5344CB8AC3E}">
        <p14:creationId xmlns:p14="http://schemas.microsoft.com/office/powerpoint/2010/main" val="3002707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IN" dirty="0"/>
              <a:t>Learning Objectives</a:t>
            </a:r>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None/>
            </a:pPr>
            <a:r>
              <a:rPr lang="en-US" dirty="0"/>
              <a:t>12-01 Identify the types of people that become good leaders</a:t>
            </a:r>
            <a:br>
              <a:rPr lang="en-US" dirty="0"/>
            </a:br>
            <a:endParaRPr lang="en-US" dirty="0"/>
          </a:p>
          <a:p>
            <a:pPr marL="0" indent="0">
              <a:buNone/>
            </a:pPr>
            <a:r>
              <a:rPr lang="en-US" dirty="0"/>
              <a:t>12-02 Explain the importance of leaders adapting their behavior to each situation</a:t>
            </a:r>
            <a:br>
              <a:rPr lang="en-US" dirty="0"/>
            </a:br>
            <a:endParaRPr lang="en-US" dirty="0"/>
          </a:p>
          <a:p>
            <a:pPr marL="0" indent="0">
              <a:buNone/>
            </a:pPr>
            <a:r>
              <a:rPr lang="en-US" dirty="0"/>
              <a:t>12-03 Recognize the skills that are essential for effective leadership</a:t>
            </a:r>
            <a:br>
              <a:rPr lang="en-US" dirty="0"/>
            </a:br>
            <a:endParaRPr lang="en-US" dirty="0"/>
          </a:p>
          <a:p>
            <a:pPr marL="0" indent="0">
              <a:buNone/>
            </a:pPr>
            <a:r>
              <a:rPr lang="en-US" dirty="0"/>
              <a:t>12-04 Differentiate among the theories of leadership</a:t>
            </a:r>
            <a:br>
              <a:rPr lang="en-US" dirty="0"/>
            </a:br>
            <a:endParaRPr lang="en-US" dirty="0"/>
          </a:p>
          <a:p>
            <a:pPr marL="0" indent="0">
              <a:buNone/>
            </a:pPr>
            <a:r>
              <a:rPr lang="en-US" dirty="0"/>
              <a:t>12-05 Explain how leaders use power and influence</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5F90B-7FA7-4385-BF01-10F986307B6F}"/>
              </a:ext>
            </a:extLst>
          </p:cNvPr>
          <p:cNvSpPr>
            <a:spLocks noGrp="1"/>
          </p:cNvSpPr>
          <p:nvPr>
            <p:ph type="title"/>
          </p:nvPr>
        </p:nvSpPr>
        <p:spPr>
          <a:xfrm>
            <a:off x="838200" y="365125"/>
            <a:ext cx="10515600" cy="672105"/>
          </a:xfrm>
        </p:spPr>
        <p:txBody>
          <a:bodyPr/>
          <a:lstStyle/>
          <a:p>
            <a:r>
              <a:rPr lang="en-US" dirty="0"/>
              <a:t>Organizational Climate: IMPACT Theory</a:t>
            </a:r>
            <a:endParaRPr lang="en-IN" dirty="0"/>
          </a:p>
        </p:txBody>
      </p:sp>
      <p:graphicFrame>
        <p:nvGraphicFramePr>
          <p:cNvPr id="2" name="Table 2">
            <a:extLst>
              <a:ext uri="{FF2B5EF4-FFF2-40B4-BE49-F238E27FC236}">
                <a16:creationId xmlns:a16="http://schemas.microsoft.com/office/drawing/2014/main" id="{14E7BD77-CFA6-458D-848E-436B473C6AEF}"/>
              </a:ext>
            </a:extLst>
          </p:cNvPr>
          <p:cNvGraphicFramePr>
            <a:graphicFrameLocks noGrp="1"/>
          </p:cNvGraphicFramePr>
          <p:nvPr>
            <p:extLst>
              <p:ext uri="{D42A27DB-BD31-4B8C-83A1-F6EECF244321}">
                <p14:modId xmlns:p14="http://schemas.microsoft.com/office/powerpoint/2010/main" val="1067157231"/>
              </p:ext>
            </p:extLst>
          </p:nvPr>
        </p:nvGraphicFramePr>
        <p:xfrm>
          <a:off x="2143321" y="1722120"/>
          <a:ext cx="8128000" cy="323088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953583636"/>
                    </a:ext>
                  </a:extLst>
                </a:gridCol>
                <a:gridCol w="4064000">
                  <a:extLst>
                    <a:ext uri="{9D8B030D-6E8A-4147-A177-3AD203B41FA5}">
                      <a16:colId xmlns:a16="http://schemas.microsoft.com/office/drawing/2014/main" val="1170760188"/>
                    </a:ext>
                  </a:extLst>
                </a:gridCol>
              </a:tblGrid>
              <a:tr h="370840">
                <a:tc>
                  <a:txBody>
                    <a:bodyPr/>
                    <a:lstStyle/>
                    <a:p>
                      <a:r>
                        <a:rPr lang="en-US" sz="2600" b="1" dirty="0">
                          <a:solidFill>
                            <a:srgbClr val="000000"/>
                          </a:solidFill>
                          <a:latin typeface="Arial" panose="020B0604020202020204" pitchFamily="34" charset="0"/>
                          <a:cs typeface="Arial" panose="020B0604020202020204" pitchFamily="34" charset="0"/>
                        </a:rPr>
                        <a:t>Leadership Style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600" b="1" dirty="0">
                          <a:solidFill>
                            <a:srgbClr val="000000"/>
                          </a:solidFill>
                          <a:latin typeface="Arial" panose="020B0604020202020204" pitchFamily="34" charset="0"/>
                          <a:cs typeface="Arial" panose="020B0604020202020204" pitchFamily="34" charset="0"/>
                        </a:rPr>
                        <a:t>Ideal Climate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7502820"/>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I</a:t>
                      </a:r>
                      <a:r>
                        <a:rPr lang="en-US" sz="2400" dirty="0">
                          <a:solidFill>
                            <a:srgbClr val="000000"/>
                          </a:solidFill>
                          <a:latin typeface="Arial" panose="020B0604020202020204" pitchFamily="34" charset="0"/>
                          <a:cs typeface="Arial" panose="020B0604020202020204" pitchFamily="34" charset="0"/>
                        </a:rPr>
                        <a:t>nformation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400" dirty="0">
                          <a:solidFill>
                            <a:srgbClr val="000000"/>
                          </a:solidFill>
                          <a:latin typeface="Arial" panose="020B0604020202020204" pitchFamily="34" charset="0"/>
                          <a:cs typeface="Arial" panose="020B0604020202020204" pitchFamily="34" charset="0"/>
                        </a:rPr>
                        <a:t>Ignorance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2825643"/>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M</a:t>
                      </a:r>
                      <a:r>
                        <a:rPr lang="en-US" sz="2400" dirty="0">
                          <a:solidFill>
                            <a:srgbClr val="000000"/>
                          </a:solidFill>
                          <a:latin typeface="Arial" panose="020B0604020202020204" pitchFamily="34" charset="0"/>
                          <a:cs typeface="Arial" panose="020B0604020202020204" pitchFamily="34" charset="0"/>
                        </a:rPr>
                        <a:t>agnetic</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400" dirty="0">
                          <a:solidFill>
                            <a:srgbClr val="000000"/>
                          </a:solidFill>
                          <a:latin typeface="Arial" panose="020B0604020202020204" pitchFamily="34" charset="0"/>
                          <a:cs typeface="Arial" panose="020B0604020202020204" pitchFamily="34" charset="0"/>
                        </a:rPr>
                        <a:t>Despair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621498"/>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P</a:t>
                      </a:r>
                      <a:r>
                        <a:rPr lang="en-US" sz="2400" dirty="0">
                          <a:solidFill>
                            <a:srgbClr val="000000"/>
                          </a:solidFill>
                          <a:latin typeface="Arial" panose="020B0604020202020204" pitchFamily="34" charset="0"/>
                          <a:cs typeface="Arial" panose="020B0604020202020204" pitchFamily="34" charset="0"/>
                        </a:rPr>
                        <a:t>osition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400" dirty="0">
                          <a:solidFill>
                            <a:srgbClr val="000000"/>
                          </a:solidFill>
                          <a:latin typeface="Arial" panose="020B0604020202020204" pitchFamily="34" charset="0"/>
                          <a:cs typeface="Arial" panose="020B0604020202020204" pitchFamily="34" charset="0"/>
                        </a:rPr>
                        <a:t>Instability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8075314"/>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A</a:t>
                      </a:r>
                      <a:r>
                        <a:rPr lang="en-US" sz="2400" dirty="0">
                          <a:solidFill>
                            <a:srgbClr val="000000"/>
                          </a:solidFill>
                          <a:latin typeface="Arial" panose="020B0604020202020204" pitchFamily="34" charset="0"/>
                          <a:cs typeface="Arial" panose="020B0604020202020204" pitchFamily="34" charset="0"/>
                        </a:rPr>
                        <a:t>ffiliation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400" dirty="0">
                          <a:solidFill>
                            <a:srgbClr val="000000"/>
                          </a:solidFill>
                          <a:latin typeface="Arial" panose="020B0604020202020204" pitchFamily="34" charset="0"/>
                          <a:cs typeface="Arial" panose="020B0604020202020204" pitchFamily="34" charset="0"/>
                        </a:rPr>
                        <a:t>Anxiety</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263557"/>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C</a:t>
                      </a:r>
                      <a:r>
                        <a:rPr lang="en-US" sz="2400" dirty="0">
                          <a:solidFill>
                            <a:srgbClr val="000000"/>
                          </a:solidFill>
                          <a:latin typeface="Arial" panose="020B0604020202020204" pitchFamily="34" charset="0"/>
                          <a:cs typeface="Arial" panose="020B0604020202020204" pitchFamily="34" charset="0"/>
                        </a:rPr>
                        <a:t>oercive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400" dirty="0">
                          <a:solidFill>
                            <a:srgbClr val="000000"/>
                          </a:solidFill>
                          <a:latin typeface="Arial" panose="020B0604020202020204" pitchFamily="34" charset="0"/>
                          <a:cs typeface="Arial" panose="020B0604020202020204" pitchFamily="34" charset="0"/>
                        </a:rPr>
                        <a:t>Crisis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355039"/>
                  </a:ext>
                </a:extLst>
              </a:tr>
              <a:tr h="370840">
                <a:tc>
                  <a:txBody>
                    <a:bodyPr/>
                    <a:lstStyle/>
                    <a:p>
                      <a:r>
                        <a:rPr lang="en-US" sz="2400" b="1" dirty="0">
                          <a:solidFill>
                            <a:srgbClr val="000000"/>
                          </a:solidFill>
                          <a:latin typeface="Arial" panose="020B0604020202020204" pitchFamily="34" charset="0"/>
                          <a:cs typeface="Arial" panose="020B0604020202020204" pitchFamily="34" charset="0"/>
                        </a:rPr>
                        <a:t>T</a:t>
                      </a:r>
                      <a:r>
                        <a:rPr lang="en-US" sz="2400" dirty="0">
                          <a:solidFill>
                            <a:srgbClr val="000000"/>
                          </a:solidFill>
                          <a:latin typeface="Arial" panose="020B0604020202020204" pitchFamily="34" charset="0"/>
                          <a:cs typeface="Arial" panose="020B0604020202020204" pitchFamily="34" charset="0"/>
                        </a:rPr>
                        <a:t>actical</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2400" dirty="0">
                          <a:solidFill>
                            <a:srgbClr val="000000"/>
                          </a:solidFill>
                          <a:latin typeface="Arial" panose="020B0604020202020204" pitchFamily="34" charset="0"/>
                          <a:cs typeface="Arial" panose="020B0604020202020204" pitchFamily="34" charset="0"/>
                        </a:rPr>
                        <a:t>Disorganization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220321"/>
                  </a:ext>
                </a:extLst>
              </a:tr>
            </a:tbl>
          </a:graphicData>
        </a:graphic>
      </p:graphicFrame>
    </p:spTree>
    <p:extLst>
      <p:ext uri="{BB962C8B-B14F-4D97-AF65-F5344CB8AC3E}">
        <p14:creationId xmlns:p14="http://schemas.microsoft.com/office/powerpoint/2010/main" val="2976340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IMPACT Leadership Strategies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Find a climate consistent with your leadership style</a:t>
            </a:r>
            <a:br>
              <a:rPr lang="en-US" dirty="0"/>
            </a:br>
            <a:endParaRPr lang="en-US" dirty="0"/>
          </a:p>
          <a:p>
            <a:r>
              <a:rPr lang="en-US" dirty="0"/>
              <a:t>Change your leadership style to better fit the existing climate</a:t>
            </a:r>
            <a:br>
              <a:rPr lang="en-US" dirty="0"/>
            </a:br>
            <a:endParaRPr lang="en-US" dirty="0"/>
          </a:p>
          <a:p>
            <a:r>
              <a:rPr lang="en-US" dirty="0"/>
              <a:t>Change your followers’ perception of the climate</a:t>
            </a:r>
            <a:br>
              <a:rPr lang="en-US" dirty="0"/>
            </a:br>
            <a:endParaRPr lang="en-US" dirty="0"/>
          </a:p>
          <a:p>
            <a:r>
              <a:rPr lang="en-US" dirty="0"/>
              <a:t>Change the actual climate</a:t>
            </a:r>
          </a:p>
        </p:txBody>
      </p:sp>
    </p:spTree>
    <p:extLst>
      <p:ext uri="{BB962C8B-B14F-4D97-AF65-F5344CB8AC3E}">
        <p14:creationId xmlns:p14="http://schemas.microsoft.com/office/powerpoint/2010/main" val="3644907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1805FF-6030-467C-ABA1-C6DCD02FC244}"/>
              </a:ext>
            </a:extLst>
          </p:cNvPr>
          <p:cNvSpPr>
            <a:spLocks noGrp="1"/>
          </p:cNvSpPr>
          <p:nvPr>
            <p:ph type="title"/>
          </p:nvPr>
        </p:nvSpPr>
        <p:spPr>
          <a:xfrm>
            <a:off x="838200" y="3096122"/>
            <a:ext cx="10515600" cy="992402"/>
          </a:xfrm>
        </p:spPr>
        <p:txBody>
          <a:bodyPr/>
          <a:lstStyle/>
          <a:p>
            <a:r>
              <a:rPr lang="en-IN" dirty="0"/>
              <a:t>Workbook Exercise 12.2 (Section E)</a:t>
            </a:r>
            <a:br>
              <a:rPr lang="en-IN" dirty="0"/>
            </a:br>
            <a:r>
              <a:rPr lang="en-IN" dirty="0"/>
              <a:t>Your Impact Style</a:t>
            </a:r>
          </a:p>
        </p:txBody>
      </p:sp>
    </p:spTree>
    <p:extLst>
      <p:ext uri="{BB962C8B-B14F-4D97-AF65-F5344CB8AC3E}">
        <p14:creationId xmlns:p14="http://schemas.microsoft.com/office/powerpoint/2010/main" val="792004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1805FF-6030-467C-ABA1-C6DCD02FC244}"/>
              </a:ext>
            </a:extLst>
          </p:cNvPr>
          <p:cNvSpPr>
            <a:spLocks noGrp="1"/>
          </p:cNvSpPr>
          <p:nvPr>
            <p:ph type="title"/>
          </p:nvPr>
        </p:nvSpPr>
        <p:spPr/>
        <p:txBody>
          <a:bodyPr/>
          <a:lstStyle/>
          <a:p>
            <a:r>
              <a:rPr lang="en-IN" dirty="0"/>
              <a:t>Workbook Exercise 12.2</a:t>
            </a:r>
            <a:br>
              <a:rPr lang="en-IN" dirty="0"/>
            </a:br>
            <a:r>
              <a:rPr lang="en-IN" dirty="0"/>
              <a:t>Your Leadership Profile</a:t>
            </a:r>
          </a:p>
        </p:txBody>
      </p:sp>
    </p:spTree>
    <p:extLst>
      <p:ext uri="{BB962C8B-B14F-4D97-AF65-F5344CB8AC3E}">
        <p14:creationId xmlns:p14="http://schemas.microsoft.com/office/powerpoint/2010/main" val="323733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Subordinate Ability: Path-Goal Theory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Instrumental style</a:t>
            </a:r>
          </a:p>
          <a:p>
            <a:pPr lvl="1"/>
            <a:r>
              <a:rPr lang="en-US" dirty="0"/>
              <a:t>Plans, organizes, controls</a:t>
            </a:r>
            <a:br>
              <a:rPr lang="en-US" dirty="0"/>
            </a:br>
            <a:endParaRPr lang="en-US" dirty="0"/>
          </a:p>
          <a:p>
            <a:r>
              <a:rPr lang="en-US" dirty="0"/>
              <a:t>Supportive style</a:t>
            </a:r>
          </a:p>
          <a:p>
            <a:pPr lvl="1"/>
            <a:r>
              <a:rPr lang="en-US" dirty="0"/>
              <a:t>Shows concern for employees</a:t>
            </a:r>
            <a:br>
              <a:rPr lang="en-US" dirty="0"/>
            </a:br>
            <a:endParaRPr lang="en-US" dirty="0"/>
          </a:p>
          <a:p>
            <a:r>
              <a:rPr lang="en-US" dirty="0"/>
              <a:t>Participative style</a:t>
            </a:r>
          </a:p>
          <a:p>
            <a:pPr lvl="1"/>
            <a:r>
              <a:rPr lang="en-US" dirty="0"/>
              <a:t>Shares information and lets employees participate</a:t>
            </a:r>
            <a:br>
              <a:rPr lang="en-US" dirty="0"/>
            </a:br>
            <a:endParaRPr lang="en-US" dirty="0"/>
          </a:p>
          <a:p>
            <a:r>
              <a:rPr lang="en-US" dirty="0"/>
              <a:t>Achievement-oriented style</a:t>
            </a:r>
          </a:p>
          <a:p>
            <a:pPr lvl="1"/>
            <a:r>
              <a:rPr lang="en-US" dirty="0"/>
              <a:t>Sets challenging goals and rewards increases in performance</a:t>
            </a:r>
          </a:p>
        </p:txBody>
      </p:sp>
    </p:spTree>
    <p:extLst>
      <p:ext uri="{BB962C8B-B14F-4D97-AF65-F5344CB8AC3E}">
        <p14:creationId xmlns:p14="http://schemas.microsoft.com/office/powerpoint/2010/main" val="657407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Subordinate Ability: Situational Leadership Theory</a:t>
            </a:r>
            <a:endParaRPr lang="en-IN" dirty="0"/>
          </a:p>
        </p:txBody>
      </p:sp>
      <p:graphicFrame>
        <p:nvGraphicFramePr>
          <p:cNvPr id="8" name="Table Placeholder 7">
            <a:extLst>
              <a:ext uri="{FF2B5EF4-FFF2-40B4-BE49-F238E27FC236}">
                <a16:creationId xmlns:a16="http://schemas.microsoft.com/office/drawing/2014/main" id="{0E4F7F96-5A19-40A7-903D-B771FC379B8F}"/>
              </a:ext>
            </a:extLst>
          </p:cNvPr>
          <p:cNvGraphicFramePr>
            <a:graphicFrameLocks noGrp="1"/>
          </p:cNvGraphicFramePr>
          <p:nvPr>
            <p:ph type="tbl" sz="quarter" idx="18"/>
            <p:extLst>
              <p:ext uri="{D42A27DB-BD31-4B8C-83A1-F6EECF244321}">
                <p14:modId xmlns:p14="http://schemas.microsoft.com/office/powerpoint/2010/main" val="3250195990"/>
              </p:ext>
            </p:extLst>
          </p:nvPr>
        </p:nvGraphicFramePr>
        <p:xfrm>
          <a:off x="2137359" y="1927225"/>
          <a:ext cx="7917283" cy="1798320"/>
        </p:xfrm>
        <a:graphic>
          <a:graphicData uri="http://schemas.openxmlformats.org/drawingml/2006/table">
            <a:tbl>
              <a:tblPr firstRow="1">
                <a:tableStyleId>{5940675A-B579-460E-94D1-54222C63F5DA}</a:tableStyleId>
              </a:tblPr>
              <a:tblGrid>
                <a:gridCol w="2248535">
                  <a:extLst>
                    <a:ext uri="{9D8B030D-6E8A-4147-A177-3AD203B41FA5}">
                      <a16:colId xmlns:a16="http://schemas.microsoft.com/office/drawing/2014/main" val="1813489900"/>
                    </a:ext>
                  </a:extLst>
                </a:gridCol>
                <a:gridCol w="3072779">
                  <a:extLst>
                    <a:ext uri="{9D8B030D-6E8A-4147-A177-3AD203B41FA5}">
                      <a16:colId xmlns:a16="http://schemas.microsoft.com/office/drawing/2014/main" val="1340090621"/>
                    </a:ext>
                  </a:extLst>
                </a:gridCol>
                <a:gridCol w="2595969">
                  <a:extLst>
                    <a:ext uri="{9D8B030D-6E8A-4147-A177-3AD203B41FA5}">
                      <a16:colId xmlns:a16="http://schemas.microsoft.com/office/drawing/2014/main" val="2449611308"/>
                    </a:ext>
                  </a:extLst>
                </a:gridCol>
              </a:tblGrid>
              <a:tr h="0">
                <a:tc>
                  <a:txBody>
                    <a:bodyPr/>
                    <a:lstStyle/>
                    <a:p>
                      <a:endParaRPr lang="en-IN" sz="2000" dirty="0">
                        <a:solidFill>
                          <a:srgbClr val="000000"/>
                        </a:solidFill>
                        <a:effectLst/>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 Employee Is Unable</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Employee Is Able</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3567994"/>
                  </a:ext>
                </a:extLst>
              </a:tr>
              <a:tr h="0">
                <a:tc>
                  <a:txBody>
                    <a:bodyPr/>
                    <a:lstStyle/>
                    <a:p>
                      <a:r>
                        <a:rPr lang="en-US" sz="2000" dirty="0">
                          <a:solidFill>
                            <a:srgbClr val="000000"/>
                          </a:solidFill>
                          <a:effectLst/>
                          <a:latin typeface="Arial" panose="020B0604020202020204" pitchFamily="34" charset="0"/>
                          <a:cs typeface="Arial" panose="020B0604020202020204" pitchFamily="34" charset="0"/>
                        </a:rPr>
                        <a:t>Employee Is Unwilling</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 Directing (R1)</a:t>
                      </a:r>
                      <a:endParaRPr lang="en-IN" sz="2000" dirty="0">
                        <a:solidFill>
                          <a:srgbClr val="000000"/>
                        </a:solidFill>
                        <a:effectLst/>
                        <a:latin typeface="Arial" panose="020B0604020202020204" pitchFamily="34"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Supporting (R3)</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180959"/>
                  </a:ext>
                </a:extLst>
              </a:tr>
              <a:tr h="0">
                <a:tc>
                  <a:txBody>
                    <a:bodyPr/>
                    <a:lstStyle/>
                    <a:p>
                      <a:r>
                        <a:rPr lang="en-US" sz="2000" dirty="0">
                          <a:solidFill>
                            <a:srgbClr val="000000"/>
                          </a:solidFill>
                          <a:effectLst/>
                          <a:latin typeface="Arial" panose="020B0604020202020204" pitchFamily="34" charset="0"/>
                          <a:cs typeface="Arial" panose="020B0604020202020204" pitchFamily="34" charset="0"/>
                        </a:rPr>
                        <a:t>Employee Is Willing</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Coaching (R2) </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2000" dirty="0">
                          <a:solidFill>
                            <a:srgbClr val="000000"/>
                          </a:solidFill>
                          <a:effectLst/>
                          <a:latin typeface="Arial" panose="020B0604020202020204" pitchFamily="34" charset="0"/>
                          <a:cs typeface="Arial" panose="020B0604020202020204" pitchFamily="34" charset="0"/>
                        </a:rPr>
                        <a:t>Delegating (R4)</a:t>
                      </a:r>
                      <a:endParaRPr lang="en-IN" sz="20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2444972"/>
                  </a:ext>
                </a:extLst>
              </a:tr>
            </a:tbl>
          </a:graphicData>
        </a:graphic>
      </p:graphicFrame>
    </p:spTree>
    <p:extLst>
      <p:ext uri="{BB962C8B-B14F-4D97-AF65-F5344CB8AC3E}">
        <p14:creationId xmlns:p14="http://schemas.microsoft.com/office/powerpoint/2010/main" val="4778729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a:extLst>
              <a:ext uri="{FF2B5EF4-FFF2-40B4-BE49-F238E27FC236}">
                <a16:creationId xmlns:a16="http://schemas.microsoft.com/office/drawing/2014/main" id="{8B11CDEB-F8EB-4411-8ABD-FD1756EE5B0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43011" name="Picture 4" descr="Situational Leadership – Brigade Leader">
            <a:extLst>
              <a:ext uri="{FF2B5EF4-FFF2-40B4-BE49-F238E27FC236}">
                <a16:creationId xmlns:a16="http://schemas.microsoft.com/office/drawing/2014/main" id="{6AFB090D-8874-4B04-8A15-B9F2DF522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914" y="0"/>
            <a:ext cx="72421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Relationships with Subordinates:</a:t>
            </a:r>
            <a:br>
              <a:rPr lang="en-US" dirty="0"/>
            </a:br>
            <a:r>
              <a:rPr lang="en-US" dirty="0"/>
              <a:t>Leader-Member Exchange (LMX) Theory</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Concentrates on the interactions between leaders and subordinates</a:t>
            </a:r>
            <a:br>
              <a:rPr lang="en-US" dirty="0"/>
            </a:br>
            <a:endParaRPr lang="en-US" dirty="0"/>
          </a:p>
          <a:p>
            <a:r>
              <a:rPr lang="en-US" dirty="0"/>
              <a:t>Subordinates fall into either the:</a:t>
            </a:r>
          </a:p>
          <a:p>
            <a:pPr lvl="1"/>
            <a:r>
              <a:rPr lang="en-US" dirty="0"/>
              <a:t>In-group</a:t>
            </a:r>
          </a:p>
          <a:p>
            <a:pPr lvl="1"/>
            <a:r>
              <a:rPr lang="en-US" dirty="0"/>
              <a:t>Out-group</a:t>
            </a:r>
            <a:br>
              <a:rPr lang="en-US" dirty="0"/>
            </a:br>
            <a:endParaRPr lang="en-US" dirty="0"/>
          </a:p>
          <a:p>
            <a:r>
              <a:rPr lang="en-US" dirty="0"/>
              <a:t>In-group employees</a:t>
            </a:r>
          </a:p>
          <a:p>
            <a:pPr lvl="1"/>
            <a:r>
              <a:rPr lang="en-US" dirty="0"/>
              <a:t>More satisfied</a:t>
            </a:r>
          </a:p>
          <a:p>
            <a:pPr lvl="1"/>
            <a:r>
              <a:rPr lang="en-US" dirty="0"/>
              <a:t>Higher performance</a:t>
            </a:r>
          </a:p>
          <a:p>
            <a:pPr lvl="1"/>
            <a:r>
              <a:rPr lang="en-US" dirty="0"/>
              <a:t>Less likely to leave</a:t>
            </a:r>
          </a:p>
        </p:txBody>
      </p:sp>
    </p:spTree>
    <p:extLst>
      <p:ext uri="{BB962C8B-B14F-4D97-AF65-F5344CB8AC3E}">
        <p14:creationId xmlns:p14="http://schemas.microsoft.com/office/powerpoint/2010/main" val="3949006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086995"/>
          </a:xfrm>
        </p:spPr>
        <p:txBody>
          <a:bodyPr/>
          <a:lstStyle/>
          <a:p>
            <a:r>
              <a:rPr lang="en-IN" dirty="0"/>
              <a:t>Specific Leader Skills</a:t>
            </a:r>
          </a:p>
        </p:txBody>
      </p:sp>
    </p:spTree>
    <p:extLst>
      <p:ext uri="{BB962C8B-B14F-4D97-AF65-F5344CB8AC3E}">
        <p14:creationId xmlns:p14="http://schemas.microsoft.com/office/powerpoint/2010/main" val="557339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What Does Effective Leadership Look Like?</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a:xfrm>
            <a:off x="743577" y="1289684"/>
            <a:ext cx="5146860" cy="4469766"/>
          </a:xfrm>
        </p:spPr>
        <p:txBody>
          <a:bodyPr/>
          <a:lstStyle/>
          <a:p>
            <a:r>
              <a:rPr lang="en-US" sz="2400" dirty="0"/>
              <a:t>Initiates ideas</a:t>
            </a:r>
          </a:p>
          <a:p>
            <a:r>
              <a:rPr lang="en-US" sz="2400" dirty="0"/>
              <a:t>Informally interacts with subordinates</a:t>
            </a:r>
          </a:p>
          <a:p>
            <a:r>
              <a:rPr lang="en-US" sz="2400" dirty="0"/>
              <a:t>Stands up for and supports subordinates</a:t>
            </a:r>
          </a:p>
          <a:p>
            <a:r>
              <a:rPr lang="en-US" sz="2400" dirty="0"/>
              <a:t>Takes responsibility</a:t>
            </a:r>
          </a:p>
          <a:p>
            <a:r>
              <a:rPr lang="en-US" sz="2400" dirty="0"/>
              <a:t>Develops a group atmosphere</a:t>
            </a:r>
          </a:p>
          <a:p>
            <a:r>
              <a:rPr lang="en-US" sz="2400" dirty="0"/>
              <a:t>Organizes and structures work</a:t>
            </a:r>
          </a:p>
        </p:txBody>
      </p:sp>
      <p:sp>
        <p:nvSpPr>
          <p:cNvPr id="6" name="Content Placeholder 5">
            <a:extLst>
              <a:ext uri="{FF2B5EF4-FFF2-40B4-BE49-F238E27FC236}">
                <a16:creationId xmlns:a16="http://schemas.microsoft.com/office/drawing/2014/main" id="{BBD6983E-90AA-43F6-ACB8-A46371500126}"/>
              </a:ext>
            </a:extLst>
          </p:cNvPr>
          <p:cNvSpPr>
            <a:spLocks noGrp="1"/>
          </p:cNvSpPr>
          <p:nvPr>
            <p:ph sz="quarter" idx="17"/>
          </p:nvPr>
        </p:nvSpPr>
        <p:spPr>
          <a:xfrm>
            <a:off x="6096000" y="1289683"/>
            <a:ext cx="5540375" cy="3984065"/>
          </a:xfrm>
        </p:spPr>
        <p:txBody>
          <a:bodyPr/>
          <a:lstStyle/>
          <a:p>
            <a:r>
              <a:rPr lang="en-US" sz="2400" dirty="0"/>
              <a:t>Communicates formally with subordinates</a:t>
            </a:r>
          </a:p>
          <a:p>
            <a:r>
              <a:rPr lang="en-US" sz="2400" dirty="0"/>
              <a:t>Rewards and punishes subordinates</a:t>
            </a:r>
          </a:p>
          <a:p>
            <a:r>
              <a:rPr lang="en-US" sz="2400" dirty="0"/>
              <a:t>Sets goals</a:t>
            </a:r>
          </a:p>
          <a:p>
            <a:r>
              <a:rPr lang="en-US" sz="2400" dirty="0"/>
              <a:t>Makes decisions</a:t>
            </a:r>
          </a:p>
          <a:p>
            <a:r>
              <a:rPr lang="en-US" sz="2400" dirty="0"/>
              <a:t>Trains and develops employee skills</a:t>
            </a:r>
          </a:p>
          <a:p>
            <a:r>
              <a:rPr lang="en-US" sz="2400" dirty="0"/>
              <a:t>Solves problems</a:t>
            </a:r>
          </a:p>
          <a:p>
            <a:r>
              <a:rPr lang="en-US" sz="2400" dirty="0"/>
              <a:t>Generates enthusiasm</a:t>
            </a:r>
          </a:p>
        </p:txBody>
      </p:sp>
    </p:spTree>
    <p:extLst>
      <p:ext uri="{BB962C8B-B14F-4D97-AF65-F5344CB8AC3E}">
        <p14:creationId xmlns:p14="http://schemas.microsoft.com/office/powerpoint/2010/main" val="64007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D451BD-052A-4F97-9110-2AA1684EFA8B}"/>
              </a:ext>
            </a:extLst>
          </p:cNvPr>
          <p:cNvSpPr>
            <a:spLocks noGrp="1"/>
          </p:cNvSpPr>
          <p:nvPr>
            <p:ph type="title"/>
          </p:nvPr>
        </p:nvSpPr>
        <p:spPr>
          <a:xfrm>
            <a:off x="838200" y="3096122"/>
            <a:ext cx="10515600" cy="1097506"/>
          </a:xfrm>
        </p:spPr>
        <p:txBody>
          <a:bodyPr/>
          <a:lstStyle/>
          <a:p>
            <a:r>
              <a:rPr lang="en-IN" dirty="0"/>
              <a:t>Workbook Exercise 12.1</a:t>
            </a:r>
            <a:br>
              <a:rPr lang="en-IN" dirty="0"/>
            </a:br>
            <a:r>
              <a:rPr lang="en-IN" dirty="0"/>
              <a:t>Thinking About Leadership</a:t>
            </a:r>
          </a:p>
        </p:txBody>
      </p:sp>
    </p:spTree>
    <p:extLst>
      <p:ext uri="{BB962C8B-B14F-4D97-AF65-F5344CB8AC3E}">
        <p14:creationId xmlns:p14="http://schemas.microsoft.com/office/powerpoint/2010/main" val="262029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Characteristics of Great Leaders</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a:xfrm>
            <a:off x="743577" y="1289684"/>
            <a:ext cx="4953838" cy="4801400"/>
          </a:xfrm>
        </p:spPr>
        <p:txBody>
          <a:bodyPr/>
          <a:lstStyle/>
          <a:p>
            <a:r>
              <a:rPr lang="en-US" dirty="0"/>
              <a:t>Provides clarity</a:t>
            </a:r>
            <a:br>
              <a:rPr lang="en-US" dirty="0"/>
            </a:br>
            <a:endParaRPr lang="en-US" dirty="0"/>
          </a:p>
          <a:p>
            <a:r>
              <a:rPr lang="en-US" dirty="0"/>
              <a:t>Listens and allows others to be heard</a:t>
            </a:r>
            <a:br>
              <a:rPr lang="en-US" dirty="0"/>
            </a:br>
            <a:endParaRPr lang="en-US" dirty="0"/>
          </a:p>
          <a:p>
            <a:r>
              <a:rPr lang="en-US" dirty="0"/>
              <a:t>Values conversations</a:t>
            </a:r>
            <a:br>
              <a:rPr lang="en-US" dirty="0"/>
            </a:br>
            <a:endParaRPr lang="en-US" dirty="0"/>
          </a:p>
          <a:p>
            <a:r>
              <a:rPr lang="en-US" dirty="0"/>
              <a:t>Models desired behaviors</a:t>
            </a:r>
            <a:br>
              <a:rPr lang="en-US" dirty="0"/>
            </a:br>
            <a:endParaRPr lang="en-US" dirty="0"/>
          </a:p>
          <a:p>
            <a:r>
              <a:rPr lang="en-US" dirty="0"/>
              <a:t>Encourages healthy conflict</a:t>
            </a:r>
          </a:p>
          <a:p>
            <a:endParaRPr lang="en-US" dirty="0"/>
          </a:p>
        </p:txBody>
      </p:sp>
      <p:sp>
        <p:nvSpPr>
          <p:cNvPr id="5" name="Text Placeholder 3">
            <a:extLst>
              <a:ext uri="{FF2B5EF4-FFF2-40B4-BE49-F238E27FC236}">
                <a16:creationId xmlns:a16="http://schemas.microsoft.com/office/drawing/2014/main" id="{250F6188-4D78-4B3C-91E7-BA0EE6891F11}"/>
              </a:ext>
            </a:extLst>
          </p:cNvPr>
          <p:cNvSpPr txBox="1">
            <a:spLocks/>
          </p:cNvSpPr>
          <p:nvPr/>
        </p:nvSpPr>
        <p:spPr bwMode="auto">
          <a:xfrm>
            <a:off x="6219090" y="1289684"/>
            <a:ext cx="5134710"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Creates an environment of emotional safety</a:t>
            </a:r>
            <a:br>
              <a:rPr lang="en-US" dirty="0"/>
            </a:br>
            <a:endParaRPr lang="en-US" dirty="0"/>
          </a:p>
          <a:p>
            <a:r>
              <a:rPr lang="en-US" dirty="0"/>
              <a:t>Has high levels of self-awareness</a:t>
            </a:r>
            <a:br>
              <a:rPr lang="en-US" dirty="0"/>
            </a:br>
            <a:endParaRPr lang="en-US" dirty="0"/>
          </a:p>
          <a:p>
            <a:r>
              <a:rPr lang="en-US" dirty="0"/>
              <a:t>Empowers others</a:t>
            </a:r>
            <a:br>
              <a:rPr lang="en-US" dirty="0"/>
            </a:br>
            <a:endParaRPr lang="en-US" dirty="0"/>
          </a:p>
          <a:p>
            <a:r>
              <a:rPr lang="en-US" dirty="0"/>
              <a:t>Welcomes feedback</a:t>
            </a:r>
          </a:p>
        </p:txBody>
      </p:sp>
    </p:spTree>
    <p:extLst>
      <p:ext uri="{BB962C8B-B14F-4D97-AF65-F5344CB8AC3E}">
        <p14:creationId xmlns:p14="http://schemas.microsoft.com/office/powerpoint/2010/main" val="3744489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Leadership Through Decision Making</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Vroom-Yetton Model</a:t>
            </a:r>
          </a:p>
        </p:txBody>
      </p:sp>
    </p:spTree>
    <p:extLst>
      <p:ext uri="{BB962C8B-B14F-4D97-AF65-F5344CB8AC3E}">
        <p14:creationId xmlns:p14="http://schemas.microsoft.com/office/powerpoint/2010/main" val="2530157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Leadership Through Contact</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Management by walking around</a:t>
            </a:r>
          </a:p>
        </p:txBody>
      </p:sp>
    </p:spTree>
    <p:extLst>
      <p:ext uri="{BB962C8B-B14F-4D97-AF65-F5344CB8AC3E}">
        <p14:creationId xmlns:p14="http://schemas.microsoft.com/office/powerpoint/2010/main" val="28056502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Leadership Through Power </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Expert Power</a:t>
            </a:r>
          </a:p>
          <a:p>
            <a:pPr lvl="1"/>
            <a:r>
              <a:rPr lang="en-US" altLang="en-US" dirty="0"/>
              <a:t>Knowledge driven </a:t>
            </a:r>
            <a:endParaRPr lang="en-US" dirty="0"/>
          </a:p>
          <a:p>
            <a:r>
              <a:rPr lang="en-US" dirty="0"/>
              <a:t>Legitimate Power</a:t>
            </a:r>
          </a:p>
          <a:p>
            <a:pPr lvl="1"/>
            <a:r>
              <a:rPr lang="en-US" altLang="en-US" dirty="0"/>
              <a:t>Appointed position </a:t>
            </a:r>
            <a:endParaRPr lang="en-US" dirty="0"/>
          </a:p>
          <a:p>
            <a:r>
              <a:rPr lang="en-US" dirty="0"/>
              <a:t>Reward Power</a:t>
            </a:r>
          </a:p>
          <a:p>
            <a:pPr lvl="1"/>
            <a:r>
              <a:rPr lang="en-US" altLang="en-US" dirty="0"/>
              <a:t>Ability to provide rewards </a:t>
            </a:r>
            <a:endParaRPr lang="en-US" dirty="0"/>
          </a:p>
          <a:p>
            <a:r>
              <a:rPr lang="en-US" dirty="0"/>
              <a:t>Coercive Power</a:t>
            </a:r>
          </a:p>
          <a:p>
            <a:pPr lvl="1"/>
            <a:r>
              <a:rPr lang="en-US" altLang="en-US" dirty="0"/>
              <a:t>Ability to punish others </a:t>
            </a:r>
          </a:p>
          <a:p>
            <a:r>
              <a:rPr lang="en-US" dirty="0"/>
              <a:t>Referent Power</a:t>
            </a:r>
          </a:p>
          <a:p>
            <a:pPr lvl="1"/>
            <a:r>
              <a:rPr lang="en-US" altLang="en-US" dirty="0"/>
              <a:t>Followers identify with leader/leader goals </a:t>
            </a:r>
          </a:p>
          <a:p>
            <a:pPr lvl="1"/>
            <a:endParaRPr lang="en-US" dirty="0"/>
          </a:p>
        </p:txBody>
      </p:sp>
      <p:pic>
        <p:nvPicPr>
          <p:cNvPr id="1026" name="Picture 2" descr="I have the power GIFs - Get the best gif on GIFER">
            <a:extLst>
              <a:ext uri="{FF2B5EF4-FFF2-40B4-BE49-F238E27FC236}">
                <a16:creationId xmlns:a16="http://schemas.microsoft.com/office/drawing/2014/main" id="{59AF52C8-2D9E-427C-A49A-4BF37DA79E5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574221" y="1472762"/>
            <a:ext cx="4572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172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Leadership Through Vision: </a:t>
            </a:r>
            <a:br>
              <a:rPr lang="en-US" dirty="0"/>
            </a:br>
            <a:r>
              <a:rPr lang="en-US" dirty="0"/>
              <a:t>Transformational Leadership </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Visionary </a:t>
            </a:r>
            <a:br>
              <a:rPr lang="en-US" dirty="0"/>
            </a:br>
            <a:endParaRPr lang="en-US" dirty="0"/>
          </a:p>
          <a:p>
            <a:r>
              <a:rPr lang="en-US" dirty="0"/>
              <a:t>Charismatic</a:t>
            </a:r>
            <a:br>
              <a:rPr lang="en-US" dirty="0"/>
            </a:br>
            <a:endParaRPr lang="en-US" dirty="0"/>
          </a:p>
          <a:p>
            <a:r>
              <a:rPr lang="en-US" dirty="0"/>
              <a:t>Inspirational</a:t>
            </a:r>
            <a:br>
              <a:rPr lang="en-US" dirty="0"/>
            </a:br>
            <a:endParaRPr lang="en-US" dirty="0"/>
          </a:p>
          <a:p>
            <a:r>
              <a:rPr lang="en-US" dirty="0"/>
              <a:t>Challenge the status-quo</a:t>
            </a:r>
            <a:br>
              <a:rPr lang="en-US" dirty="0"/>
            </a:br>
            <a:endParaRPr lang="en-US" dirty="0"/>
          </a:p>
          <a:p>
            <a:r>
              <a:rPr lang="en-US" dirty="0"/>
              <a:t>Carefully analyze problems</a:t>
            </a:r>
            <a:br>
              <a:rPr lang="en-US" dirty="0"/>
            </a:br>
            <a:endParaRPr lang="en-US" dirty="0"/>
          </a:p>
          <a:p>
            <a:r>
              <a:rPr lang="en-US" dirty="0"/>
              <a:t>Confident and optimistic</a:t>
            </a:r>
          </a:p>
        </p:txBody>
      </p:sp>
      <p:pic>
        <p:nvPicPr>
          <p:cNvPr id="2050" name="Picture 2" descr="Transformational Leaders. A &quot;blessing&quot; or a &quot;curse&quot;?">
            <a:extLst>
              <a:ext uri="{FF2B5EF4-FFF2-40B4-BE49-F238E27FC236}">
                <a16:creationId xmlns:a16="http://schemas.microsoft.com/office/drawing/2014/main" id="{A2237531-8872-4DA6-BFA6-4FE2277A7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716" y="1639613"/>
            <a:ext cx="5859806" cy="335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70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Leadership Through Vision: </a:t>
            </a:r>
            <a:br>
              <a:rPr lang="en-US" dirty="0"/>
            </a:br>
            <a:r>
              <a:rPr lang="en-US" dirty="0"/>
              <a:t>Hunt and Laing (1997)</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Vision</a:t>
            </a:r>
            <a:br>
              <a:rPr lang="en-US" dirty="0"/>
            </a:br>
            <a:endParaRPr lang="en-US" dirty="0"/>
          </a:p>
          <a:p>
            <a:r>
              <a:rPr lang="en-US" dirty="0"/>
              <a:t>Differentiation</a:t>
            </a:r>
            <a:br>
              <a:rPr lang="en-US" dirty="0"/>
            </a:br>
            <a:endParaRPr lang="en-US" dirty="0"/>
          </a:p>
          <a:p>
            <a:r>
              <a:rPr lang="en-US" dirty="0"/>
              <a:t>Values</a:t>
            </a:r>
            <a:br>
              <a:rPr lang="en-US" dirty="0"/>
            </a:br>
            <a:endParaRPr lang="en-US" dirty="0"/>
          </a:p>
          <a:p>
            <a:r>
              <a:rPr lang="en-US" dirty="0"/>
              <a:t>Transmission of visions and values</a:t>
            </a:r>
            <a:br>
              <a:rPr lang="en-US" dirty="0"/>
            </a:br>
            <a:endParaRPr lang="en-US" dirty="0"/>
          </a:p>
          <a:p>
            <a:r>
              <a:rPr lang="en-US" dirty="0"/>
              <a:t>Flaws</a:t>
            </a:r>
          </a:p>
        </p:txBody>
      </p:sp>
      <p:pic>
        <p:nvPicPr>
          <p:cNvPr id="3074" name="Picture 2" descr="6 Types of Leader That Inspire Actions | by Leon Ho | Mission.org | Medium">
            <a:extLst>
              <a:ext uri="{FF2B5EF4-FFF2-40B4-BE49-F238E27FC236}">
                <a16:creationId xmlns:a16="http://schemas.microsoft.com/office/drawing/2014/main" id="{ABC19D6E-81F1-44C1-9E4A-FFBD331EF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055" y="1493783"/>
            <a:ext cx="4333171" cy="242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435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Authentic Leadership</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Bill George (2003)</a:t>
            </a:r>
            <a:br>
              <a:rPr lang="en-US" dirty="0"/>
            </a:br>
            <a:endParaRPr lang="en-US" dirty="0"/>
          </a:p>
          <a:p>
            <a:r>
              <a:rPr lang="en-US" dirty="0"/>
              <a:t>Leaders become self-aware by reflecting on their own:</a:t>
            </a:r>
          </a:p>
          <a:p>
            <a:pPr lvl="1"/>
            <a:r>
              <a:rPr lang="en-US" dirty="0"/>
              <a:t>Ethics</a:t>
            </a:r>
          </a:p>
          <a:p>
            <a:pPr lvl="1"/>
            <a:r>
              <a:rPr lang="en-US" dirty="0"/>
              <a:t>Core beliefs</a:t>
            </a:r>
          </a:p>
          <a:p>
            <a:pPr lvl="1"/>
            <a:r>
              <a:rPr lang="en-US" dirty="0"/>
              <a:t>Values</a:t>
            </a:r>
            <a:br>
              <a:rPr lang="en-US" dirty="0"/>
            </a:br>
            <a:endParaRPr lang="en-US" dirty="0"/>
          </a:p>
          <a:p>
            <a:r>
              <a:rPr lang="en-US" dirty="0"/>
              <a:t>They lead out of a desire to serve others.</a:t>
            </a:r>
          </a:p>
        </p:txBody>
      </p:sp>
      <p:pic>
        <p:nvPicPr>
          <p:cNvPr id="4098" name="Picture 2" descr="Mother Teresa biography for kids">
            <a:extLst>
              <a:ext uri="{FF2B5EF4-FFF2-40B4-BE49-F238E27FC236}">
                <a16:creationId xmlns:a16="http://schemas.microsoft.com/office/drawing/2014/main" id="{767B1640-6865-46C4-990F-640F48447B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486" y="3576967"/>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6404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F09E96FF-8670-42FA-8C8A-EDD398E5908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51203" name="Picture 2" descr="10 Common Leadership Styles (Plus How To Find Your Own) | Indeed.com">
            <a:extLst>
              <a:ext uri="{FF2B5EF4-FFF2-40B4-BE49-F238E27FC236}">
                <a16:creationId xmlns:a16="http://schemas.microsoft.com/office/drawing/2014/main" id="{AD032E66-0D0D-4B07-AF61-4BB173F5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F09E96FF-8670-42FA-8C8A-EDD398E5908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51203" name="Picture 2" descr="10 Common Leadership Styles (Plus How To Find Your Own) | Indeed.com">
            <a:extLst>
              <a:ext uri="{FF2B5EF4-FFF2-40B4-BE49-F238E27FC236}">
                <a16:creationId xmlns:a16="http://schemas.microsoft.com/office/drawing/2014/main" id="{AD032E66-0D0D-4B07-AF61-4BB173F5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2" descr="Avengers: Infinity War's big bad Thanos is getting his own origin story -  The Verge">
            <a:extLst>
              <a:ext uri="{FF2B5EF4-FFF2-40B4-BE49-F238E27FC236}">
                <a16:creationId xmlns:a16="http://schemas.microsoft.com/office/drawing/2014/main" id="{8B65FDCB-F2D7-4975-93E6-3AE6CC45D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362200"/>
            <a:ext cx="3124200" cy="1981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6247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F09E96FF-8670-42FA-8C8A-EDD398E5908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51203" name="Picture 2" descr="10 Common Leadership Styles (Plus How To Find Your Own) | Indeed.com">
            <a:extLst>
              <a:ext uri="{FF2B5EF4-FFF2-40B4-BE49-F238E27FC236}">
                <a16:creationId xmlns:a16="http://schemas.microsoft.com/office/drawing/2014/main" id="{AD032E66-0D0D-4B07-AF61-4BB173F5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964"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2" name="Picture 2" descr="Should Captain America Return to the MCU? | Den of Geek">
            <a:extLst>
              <a:ext uri="{FF2B5EF4-FFF2-40B4-BE49-F238E27FC236}">
                <a16:creationId xmlns:a16="http://schemas.microsoft.com/office/drawing/2014/main" id="{EACD3360-DDD8-4706-89FE-4BC8FADC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4720" y="1981201"/>
            <a:ext cx="2474488" cy="28955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22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Activity: Discussion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How are leaders, managers, administrators, and supervisors different?</a:t>
            </a:r>
          </a:p>
        </p:txBody>
      </p:sp>
      <p:pic>
        <p:nvPicPr>
          <p:cNvPr id="2" name="Picture 1">
            <a:extLst>
              <a:ext uri="{FF2B5EF4-FFF2-40B4-BE49-F238E27FC236}">
                <a16:creationId xmlns:a16="http://schemas.microsoft.com/office/drawing/2014/main" id="{56661C53-08DD-4DB7-831C-5E4A762F6C22}"/>
              </a:ext>
            </a:extLst>
          </p:cNvPr>
          <p:cNvPicPr>
            <a:picLocks noChangeAspect="1"/>
          </p:cNvPicPr>
          <p:nvPr/>
        </p:nvPicPr>
        <p:blipFill>
          <a:blip r:embed="rId2"/>
          <a:stretch>
            <a:fillRect/>
          </a:stretch>
        </p:blipFill>
        <p:spPr>
          <a:xfrm>
            <a:off x="5352421" y="2468400"/>
            <a:ext cx="5510962" cy="3099916"/>
          </a:xfrm>
          <a:prstGeom prst="rect">
            <a:avLst/>
          </a:prstGeom>
        </p:spPr>
      </p:pic>
    </p:spTree>
    <p:extLst>
      <p:ext uri="{BB962C8B-B14F-4D97-AF65-F5344CB8AC3E}">
        <p14:creationId xmlns:p14="http://schemas.microsoft.com/office/powerpoint/2010/main" val="3451447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a:extLst>
              <a:ext uri="{FF2B5EF4-FFF2-40B4-BE49-F238E27FC236}">
                <a16:creationId xmlns:a16="http://schemas.microsoft.com/office/drawing/2014/main" id="{F09E96FF-8670-42FA-8C8A-EDD398E5908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51203" name="Picture 2" descr="10 Common Leadership Styles (Plus How To Find Your Own) | Indeed.com">
            <a:extLst>
              <a:ext uri="{FF2B5EF4-FFF2-40B4-BE49-F238E27FC236}">
                <a16:creationId xmlns:a16="http://schemas.microsoft.com/office/drawing/2014/main" id="{AD032E66-0D0D-4B07-AF61-4BB173F5E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6" name="Picture 2" descr="The Only Way To Rescue The MCU From Iron Man's Shadow Is To Recast Him">
            <a:extLst>
              <a:ext uri="{FF2B5EF4-FFF2-40B4-BE49-F238E27FC236}">
                <a16:creationId xmlns:a16="http://schemas.microsoft.com/office/drawing/2014/main" id="{55092FDE-3014-4063-8AA1-F9EFF1726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286000"/>
            <a:ext cx="2971800" cy="2286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3491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B32F-9C5A-4D4A-B144-270458754BCE}"/>
              </a:ext>
            </a:extLst>
          </p:cNvPr>
          <p:cNvSpPr>
            <a:spLocks noGrp="1"/>
          </p:cNvSpPr>
          <p:nvPr>
            <p:ph type="title"/>
          </p:nvPr>
        </p:nvSpPr>
        <p:spPr/>
        <p:txBody>
          <a:bodyPr/>
          <a:lstStyle/>
          <a:p>
            <a:pPr>
              <a:defRPr/>
            </a:pPr>
            <a:r>
              <a:rPr lang="en-US" dirty="0" err="1"/>
              <a:t>Drath</a:t>
            </a:r>
            <a:r>
              <a:rPr lang="en-US" dirty="0"/>
              <a:t> DAC Leadership model </a:t>
            </a:r>
          </a:p>
        </p:txBody>
      </p:sp>
      <p:sp>
        <p:nvSpPr>
          <p:cNvPr id="52227" name="Footer Placeholder 3">
            <a:extLst>
              <a:ext uri="{FF2B5EF4-FFF2-40B4-BE49-F238E27FC236}">
                <a16:creationId xmlns:a16="http://schemas.microsoft.com/office/drawing/2014/main" id="{0B8F0236-5F64-42D7-B38A-B3016544BF0C}"/>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MS PGothic" panose="020B0600070205080204" pitchFamily="34" charset="-128"/>
              </a:defRPr>
            </a:lvl1pPr>
            <a:lvl2pPr marL="742950" indent="-285750">
              <a:defRPr sz="2400">
                <a:solidFill>
                  <a:schemeClr val="tx1"/>
                </a:solidFill>
                <a:latin typeface="Times New Roman" panose="02020603050405020304" pitchFamily="18" charset="0"/>
                <a:ea typeface="MS PGothic" panose="020B0600070205080204" pitchFamily="34" charset="-128"/>
              </a:defRPr>
            </a:lvl2pPr>
            <a:lvl3pPr marL="1143000" indent="-228600">
              <a:defRPr sz="2400">
                <a:solidFill>
                  <a:schemeClr val="tx1"/>
                </a:solidFill>
                <a:latin typeface="Times New Roman" panose="02020603050405020304" pitchFamily="18" charset="0"/>
                <a:ea typeface="MS PGothic" panose="020B0600070205080204" pitchFamily="34" charset="-128"/>
              </a:defRPr>
            </a:lvl3pPr>
            <a:lvl4pPr marL="1600200" indent="-228600">
              <a:defRPr sz="2400">
                <a:solidFill>
                  <a:schemeClr val="tx1"/>
                </a:solidFill>
                <a:latin typeface="Times New Roman" panose="02020603050405020304" pitchFamily="18" charset="0"/>
                <a:ea typeface="MS PGothic" panose="020B0600070205080204" pitchFamily="34" charset="-128"/>
              </a:defRPr>
            </a:lvl4pPr>
            <a:lvl5pPr marL="2057400" indent="-22860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52228" name="Picture 2" descr="A framework based on the DAC ontology. | Download Scientific Diagram">
            <a:extLst>
              <a:ext uri="{FF2B5EF4-FFF2-40B4-BE49-F238E27FC236}">
                <a16:creationId xmlns:a16="http://schemas.microsoft.com/office/drawing/2014/main" id="{2CED7079-6253-4BAA-8D3B-060E3454C77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1200" y="2128838"/>
            <a:ext cx="7239000" cy="38084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1850424" y="3096122"/>
            <a:ext cx="8491151" cy="1086995"/>
          </a:xfrm>
        </p:spPr>
        <p:txBody>
          <a:bodyPr/>
          <a:lstStyle/>
          <a:p>
            <a:r>
              <a:rPr lang="en-IN" dirty="0"/>
              <a:t>Cultural Differences in Leadership: Project Globe</a:t>
            </a:r>
          </a:p>
        </p:txBody>
      </p:sp>
    </p:spTree>
    <p:extLst>
      <p:ext uri="{BB962C8B-B14F-4D97-AF65-F5344CB8AC3E}">
        <p14:creationId xmlns:p14="http://schemas.microsoft.com/office/powerpoint/2010/main" val="1074487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Project GLOBE</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a:xfrm>
            <a:off x="743576" y="1037230"/>
            <a:ext cx="10711543" cy="4801400"/>
          </a:xfrm>
        </p:spPr>
        <p:txBody>
          <a:bodyPr/>
          <a:lstStyle/>
          <a:p>
            <a:r>
              <a:rPr lang="en-US" dirty="0"/>
              <a:t>Global Leadership and Organizational Behavior Effectiveness</a:t>
            </a:r>
            <a:br>
              <a:rPr lang="en-US" dirty="0"/>
            </a:br>
            <a:endParaRPr lang="en-US" dirty="0"/>
          </a:p>
          <a:p>
            <a:r>
              <a:rPr lang="en-US" dirty="0"/>
              <a:t>Culture differentiation on nine dimensions:</a:t>
            </a:r>
          </a:p>
          <a:p>
            <a:pPr lvl="1"/>
            <a:r>
              <a:rPr lang="en-US" dirty="0"/>
              <a:t>Uncertainty avoidance</a:t>
            </a:r>
          </a:p>
          <a:p>
            <a:pPr lvl="1"/>
            <a:r>
              <a:rPr lang="en-US" dirty="0"/>
              <a:t>Power distance</a:t>
            </a:r>
          </a:p>
          <a:p>
            <a:pPr lvl="1"/>
            <a:r>
              <a:rPr lang="en-US" dirty="0"/>
              <a:t>Social collectivism</a:t>
            </a:r>
          </a:p>
          <a:p>
            <a:pPr lvl="1"/>
            <a:r>
              <a:rPr lang="en-US" dirty="0"/>
              <a:t>In-group collectivism</a:t>
            </a:r>
          </a:p>
          <a:p>
            <a:pPr lvl="1"/>
            <a:r>
              <a:rPr lang="en-US" dirty="0"/>
              <a:t>Gender egalitarianism</a:t>
            </a:r>
          </a:p>
          <a:p>
            <a:pPr lvl="1"/>
            <a:r>
              <a:rPr lang="en-US" dirty="0"/>
              <a:t>Assertiveness</a:t>
            </a:r>
          </a:p>
          <a:p>
            <a:pPr lvl="1"/>
            <a:r>
              <a:rPr lang="en-US" dirty="0"/>
              <a:t>Future orientation</a:t>
            </a:r>
          </a:p>
          <a:p>
            <a:pPr lvl="1"/>
            <a:r>
              <a:rPr lang="en-US" dirty="0"/>
              <a:t>Performance orientation</a:t>
            </a:r>
          </a:p>
          <a:p>
            <a:pPr lvl="1"/>
            <a:r>
              <a:rPr lang="en-US" dirty="0"/>
              <a:t>Humane orientation</a:t>
            </a:r>
          </a:p>
        </p:txBody>
      </p:sp>
    </p:spTree>
    <p:extLst>
      <p:ext uri="{BB962C8B-B14F-4D97-AF65-F5344CB8AC3E}">
        <p14:creationId xmlns:p14="http://schemas.microsoft.com/office/powerpoint/2010/main" val="40764245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1850424" y="3096122"/>
            <a:ext cx="8491151" cy="1086995"/>
          </a:xfrm>
        </p:spPr>
        <p:txBody>
          <a:bodyPr/>
          <a:lstStyle/>
          <a:p>
            <a:r>
              <a:rPr lang="en-IN" dirty="0"/>
              <a:t>Leadership: Where Are We Today?</a:t>
            </a:r>
          </a:p>
        </p:txBody>
      </p:sp>
    </p:spTree>
    <p:extLst>
      <p:ext uri="{BB962C8B-B14F-4D97-AF65-F5344CB8AC3E}">
        <p14:creationId xmlns:p14="http://schemas.microsoft.com/office/powerpoint/2010/main" val="15480798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Leadership: Current Thinking</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Leadership emerges as a set of interactions: </a:t>
            </a:r>
          </a:p>
          <a:p>
            <a:pPr lvl="1"/>
            <a:r>
              <a:rPr lang="en-US" dirty="0"/>
              <a:t>Between a leader’s traits and skills</a:t>
            </a:r>
          </a:p>
          <a:p>
            <a:pPr lvl="1"/>
            <a:r>
              <a:rPr lang="en-US" dirty="0"/>
              <a:t>Between a situation’s demands and characteristics</a:t>
            </a:r>
          </a:p>
          <a:p>
            <a:pPr lvl="1"/>
            <a:r>
              <a:rPr lang="en-US" dirty="0"/>
              <a:t>Between followers’ needs and characteristics</a:t>
            </a:r>
          </a:p>
        </p:txBody>
      </p:sp>
    </p:spTree>
    <p:extLst>
      <p:ext uri="{BB962C8B-B14F-4D97-AF65-F5344CB8AC3E}">
        <p14:creationId xmlns:p14="http://schemas.microsoft.com/office/powerpoint/2010/main" val="12199271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Summary of Theories</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A summary of theories suggest a successful leader:</a:t>
            </a:r>
          </a:p>
          <a:p>
            <a:pPr lvl="1"/>
            <a:r>
              <a:rPr lang="en-US" dirty="0"/>
              <a:t>Has received leadership training</a:t>
            </a:r>
          </a:p>
          <a:p>
            <a:pPr lvl="1"/>
            <a:r>
              <a:rPr lang="en-US" dirty="0"/>
              <a:t>Is a high self-monitor</a:t>
            </a:r>
          </a:p>
          <a:p>
            <a:pPr lvl="1"/>
            <a:r>
              <a:rPr lang="en-US" dirty="0"/>
              <a:t>Is high in both task and person orientations</a:t>
            </a:r>
          </a:p>
          <a:p>
            <a:pPr lvl="1"/>
            <a:r>
              <a:rPr lang="en-US" dirty="0"/>
              <a:t>Has the leadership motive pattern</a:t>
            </a:r>
          </a:p>
          <a:p>
            <a:pPr lvl="1"/>
            <a:r>
              <a:rPr lang="en-US" dirty="0"/>
              <a:t>Is intelligent</a:t>
            </a:r>
          </a:p>
          <a:p>
            <a:pPr lvl="1"/>
            <a:r>
              <a:rPr lang="en-US" dirty="0"/>
              <a:t>Is emotionally stable</a:t>
            </a:r>
          </a:p>
          <a:p>
            <a:pPr lvl="1"/>
            <a:r>
              <a:rPr lang="en-US" dirty="0"/>
              <a:t>Possesses the skills and personality to be a transformational leader</a:t>
            </a:r>
          </a:p>
        </p:txBody>
      </p:sp>
    </p:spTree>
    <p:extLst>
      <p:ext uri="{BB962C8B-B14F-4D97-AF65-F5344CB8AC3E}">
        <p14:creationId xmlns:p14="http://schemas.microsoft.com/office/powerpoint/2010/main" val="4149179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Assumptions We Can Make</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pPr marL="0" indent="0">
              <a:buNone/>
            </a:pPr>
            <a:r>
              <a:rPr lang="en-US" dirty="0"/>
              <a:t>A successful leader:</a:t>
            </a:r>
          </a:p>
          <a:p>
            <a:r>
              <a:rPr lang="en-US" dirty="0"/>
              <a:t>Has a wide variety of relevant skills</a:t>
            </a:r>
          </a:p>
          <a:p>
            <a:r>
              <a:rPr lang="en-US" dirty="0"/>
              <a:t>Attends leadership conferences</a:t>
            </a:r>
          </a:p>
          <a:p>
            <a:r>
              <a:rPr lang="en-US" dirty="0"/>
              <a:t>Takes college courses</a:t>
            </a:r>
          </a:p>
          <a:p>
            <a:r>
              <a:rPr lang="en-US" dirty="0"/>
              <a:t>Gains a variety of experiences</a:t>
            </a:r>
          </a:p>
          <a:p>
            <a:r>
              <a:rPr lang="en-US" dirty="0"/>
              <a:t>Can adapt their interpersonal styles to fit the needs of followers</a:t>
            </a:r>
          </a:p>
          <a:p>
            <a:r>
              <a:rPr lang="en-US" dirty="0"/>
              <a:t>Can understand the needs of the situation, the follower, or both</a:t>
            </a:r>
          </a:p>
        </p:txBody>
      </p:sp>
    </p:spTree>
    <p:extLst>
      <p:ext uri="{BB962C8B-B14F-4D97-AF65-F5344CB8AC3E}">
        <p14:creationId xmlns:p14="http://schemas.microsoft.com/office/powerpoint/2010/main" val="12168503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Putting It All Together</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Applied Case Study: Developing Leaders at Claim Jumper Restaurants</a:t>
            </a:r>
          </a:p>
        </p:txBody>
      </p:sp>
    </p:spTree>
    <p:extLst>
      <p:ext uri="{BB962C8B-B14F-4D97-AF65-F5344CB8AC3E}">
        <p14:creationId xmlns:p14="http://schemas.microsoft.com/office/powerpoint/2010/main" val="35757590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Let’s Talk</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Focus on Ethics: Ethical Leadership</a:t>
            </a:r>
          </a:p>
        </p:txBody>
      </p:sp>
    </p:spTree>
    <p:extLst>
      <p:ext uri="{BB962C8B-B14F-4D97-AF65-F5344CB8AC3E}">
        <p14:creationId xmlns:p14="http://schemas.microsoft.com/office/powerpoint/2010/main" val="715766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086995"/>
          </a:xfrm>
        </p:spPr>
        <p:txBody>
          <a:bodyPr/>
          <a:lstStyle/>
          <a:p>
            <a:r>
              <a:rPr lang="en-IN" dirty="0"/>
              <a:t>An Introduction to Leadership</a:t>
            </a:r>
          </a:p>
        </p:txBody>
      </p:sp>
    </p:spTree>
    <p:extLst>
      <p:ext uri="{BB962C8B-B14F-4D97-AF65-F5344CB8AC3E}">
        <p14:creationId xmlns:p14="http://schemas.microsoft.com/office/powerpoint/2010/main" val="223045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What Do You Think?</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a:xfrm>
            <a:off x="743576" y="1289684"/>
            <a:ext cx="11164889" cy="4801400"/>
          </a:xfrm>
        </p:spPr>
        <p:txBody>
          <a:bodyPr/>
          <a:lstStyle/>
          <a:p>
            <a:r>
              <a:rPr lang="en-US" sz="2200" dirty="0"/>
              <a:t>In the first situation, do you think it is unethical for the professor to bend the rules under those circumstances?</a:t>
            </a:r>
          </a:p>
          <a:p>
            <a:pPr lvl="1"/>
            <a:r>
              <a:rPr lang="en-US" sz="2000" dirty="0"/>
              <a:t>If you were one of the students failed because of high absenteeism and you found out that the professor didn’t fail another student for their high absenteeism, would you think you were being treated unfairly? </a:t>
            </a:r>
          </a:p>
          <a:p>
            <a:pPr lvl="1"/>
            <a:r>
              <a:rPr lang="en-US" sz="2000" dirty="0"/>
              <a:t>What would you do?</a:t>
            </a:r>
            <a:br>
              <a:rPr lang="en-US" sz="2000" dirty="0"/>
            </a:br>
            <a:endParaRPr lang="en-US" sz="2000" dirty="0"/>
          </a:p>
          <a:p>
            <a:r>
              <a:rPr lang="en-US" sz="2200" dirty="0"/>
              <a:t>Do you think what the leaders did in the other examples was ethical? Why or why not?</a:t>
            </a:r>
          </a:p>
          <a:p>
            <a:r>
              <a:rPr lang="en-US" sz="2200" dirty="0"/>
              <a:t>In the example with the brother, is it okay to lie in this situation? </a:t>
            </a:r>
          </a:p>
          <a:p>
            <a:pPr lvl="1"/>
            <a:r>
              <a:rPr lang="en-US" sz="2000" dirty="0"/>
              <a:t>Do you consider lying as unethical? </a:t>
            </a:r>
          </a:p>
          <a:p>
            <a:pPr lvl="1"/>
            <a:r>
              <a:rPr lang="en-US" sz="2000" dirty="0"/>
              <a:t>Are there ever times when lying is better than telling the truth?</a:t>
            </a:r>
            <a:br>
              <a:rPr lang="en-US" sz="2000" dirty="0"/>
            </a:br>
            <a:endParaRPr lang="en-US" sz="2000" dirty="0"/>
          </a:p>
          <a:p>
            <a:r>
              <a:rPr lang="en-US" sz="2200" dirty="0"/>
              <a:t>What are some situations in which bending the rules might be more ethical than following policy?</a:t>
            </a:r>
          </a:p>
        </p:txBody>
      </p:sp>
    </p:spTree>
    <p:extLst>
      <p:ext uri="{BB962C8B-B14F-4D97-AF65-F5344CB8AC3E}">
        <p14:creationId xmlns:p14="http://schemas.microsoft.com/office/powerpoint/2010/main" val="3525391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Self-Assessment</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a:xfrm>
            <a:off x="743576" y="1138959"/>
            <a:ext cx="11164889" cy="4801400"/>
          </a:xfrm>
        </p:spPr>
        <p:txBody>
          <a:bodyPr/>
          <a:lstStyle/>
          <a:p>
            <a:r>
              <a:rPr lang="en-US" dirty="0"/>
              <a:t>Do those who seek leadership roles, those who emerge as leaders, and those who are successful leaders share similar traits?</a:t>
            </a:r>
            <a:br>
              <a:rPr lang="en-US" dirty="0"/>
            </a:br>
            <a:endParaRPr lang="en-US" dirty="0"/>
          </a:p>
          <a:p>
            <a:r>
              <a:rPr lang="en-US" dirty="0"/>
              <a:t>Which of the situational theories seems to provide the best explanation for successful leadership?</a:t>
            </a:r>
            <a:br>
              <a:rPr lang="en-US" dirty="0"/>
            </a:br>
            <a:endParaRPr lang="en-US" dirty="0"/>
          </a:p>
          <a:p>
            <a:r>
              <a:rPr lang="en-US" dirty="0"/>
              <a:t>Hogan identified three main reasons for unsuccessful leadership. Are there others that he did not mention?</a:t>
            </a:r>
            <a:br>
              <a:rPr lang="en-US" dirty="0"/>
            </a:br>
            <a:endParaRPr lang="en-US" dirty="0"/>
          </a:p>
          <a:p>
            <a:r>
              <a:rPr lang="en-US" dirty="0"/>
              <a:t>Can effective leadership actually be taught?</a:t>
            </a:r>
            <a:br>
              <a:rPr lang="en-US" dirty="0"/>
            </a:br>
            <a:endParaRPr lang="en-US" dirty="0"/>
          </a:p>
          <a:p>
            <a:r>
              <a:rPr lang="en-US" dirty="0"/>
              <a:t>How can a leader be more persuasive?</a:t>
            </a:r>
          </a:p>
        </p:txBody>
      </p:sp>
    </p:spTree>
    <p:extLst>
      <p:ext uri="{BB962C8B-B14F-4D97-AF65-F5344CB8AC3E}">
        <p14:creationId xmlns:p14="http://schemas.microsoft.com/office/powerpoint/2010/main" val="3652051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5"/>
          </p:nvPr>
        </p:nvSpPr>
        <p:spPr/>
        <p:txBody>
          <a:bodyPr>
            <a:normAutofit/>
          </a:bodyPr>
          <a:lstStyle/>
          <a:p>
            <a:pPr marL="0" indent="0">
              <a:spcAft>
                <a:spcPts val="1800"/>
              </a:spcAft>
              <a:buNone/>
            </a:pPr>
            <a:r>
              <a:rPr lang="en-US" dirty="0"/>
              <a:t>Now that the lesson has ended, you should have learned how to:</a:t>
            </a:r>
          </a:p>
          <a:p>
            <a:pPr>
              <a:buFont typeface="Arial" panose="020B0604020202020204" pitchFamily="34" charset="0"/>
              <a:buChar char="•"/>
            </a:pPr>
            <a:r>
              <a:rPr lang="en-US" dirty="0"/>
              <a:t>Identify the types of people that become good leaders</a:t>
            </a:r>
          </a:p>
          <a:p>
            <a:pPr>
              <a:buFont typeface="Arial" panose="020B0604020202020204" pitchFamily="34" charset="0"/>
              <a:buChar char="•"/>
            </a:pPr>
            <a:r>
              <a:rPr lang="en-US" dirty="0"/>
              <a:t>Explain the importance of leaders adapting their behavior to each situation</a:t>
            </a:r>
          </a:p>
          <a:p>
            <a:pPr>
              <a:buFont typeface="Arial" panose="020B0604020202020204" pitchFamily="34" charset="0"/>
              <a:buChar char="•"/>
            </a:pPr>
            <a:r>
              <a:rPr lang="en-US" dirty="0"/>
              <a:t>Recognize the skills that are essential for effective leadership</a:t>
            </a:r>
          </a:p>
          <a:p>
            <a:pPr>
              <a:buFont typeface="Arial" panose="020B0604020202020204" pitchFamily="34" charset="0"/>
              <a:buChar char="•"/>
            </a:pPr>
            <a:r>
              <a:rPr lang="en-US" dirty="0"/>
              <a:t>Differentiate among the theories of leadership</a:t>
            </a:r>
          </a:p>
          <a:p>
            <a:pPr>
              <a:buFont typeface="Arial" panose="020B0604020202020204" pitchFamily="34" charset="0"/>
              <a:buChar char="•"/>
            </a:pPr>
            <a:r>
              <a:rPr lang="en-US" dirty="0"/>
              <a:t>Explain how leaders use power and influence</a:t>
            </a:r>
          </a:p>
        </p:txBody>
      </p:sp>
    </p:spTree>
    <p:extLst>
      <p:ext uri="{BB962C8B-B14F-4D97-AF65-F5344CB8AC3E}">
        <p14:creationId xmlns:p14="http://schemas.microsoft.com/office/powerpoint/2010/main" val="36937409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861046FD-1AEB-4EE7-9C23-F568B83A21B2}"/>
              </a:ext>
            </a:extLst>
          </p:cNvPr>
          <p:cNvSpPr>
            <a:spLocks noGrp="1" noChangeArrowheads="1"/>
          </p:cNvSpPr>
          <p:nvPr>
            <p:ph type="title"/>
          </p:nvPr>
        </p:nvSpPr>
        <p:spPr/>
        <p:txBody>
          <a:bodyPr/>
          <a:lstStyle/>
          <a:p>
            <a:pPr>
              <a:defRPr/>
            </a:pPr>
            <a:r>
              <a:rPr lang="en-US">
                <a:ea typeface="ＭＳ Ｐゴシック" charset="0"/>
              </a:rPr>
              <a:t>What Do You Think?</a:t>
            </a:r>
          </a:p>
        </p:txBody>
      </p:sp>
      <p:sp>
        <p:nvSpPr>
          <p:cNvPr id="56323" name="Rectangle 3">
            <a:extLst>
              <a:ext uri="{FF2B5EF4-FFF2-40B4-BE49-F238E27FC236}">
                <a16:creationId xmlns:a16="http://schemas.microsoft.com/office/drawing/2014/main" id="{89A7E724-00FF-4C41-A874-612D94B2317C}"/>
              </a:ext>
            </a:extLst>
          </p:cNvPr>
          <p:cNvSpPr>
            <a:spLocks noGrp="1" noChangeArrowheads="1"/>
          </p:cNvSpPr>
          <p:nvPr>
            <p:ph idx="1"/>
          </p:nvPr>
        </p:nvSpPr>
        <p:spPr bwMode="auto">
          <a:xfrm>
            <a:off x="1981200" y="1609725"/>
            <a:ext cx="7239000" cy="4846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285750" indent="-285750">
              <a:buFont typeface="Arial" panose="020B0604020202020204" pitchFamily="34" charset="0"/>
              <a:buChar char="•"/>
            </a:pPr>
            <a:r>
              <a:rPr lang="en-US" altLang="en-US" sz="1800" dirty="0"/>
              <a:t>Is leadership a characteristic someone is born with?</a:t>
            </a:r>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r>
              <a:rPr lang="en-US" altLang="en-US" sz="1800" dirty="0"/>
              <a:t>Can anyone become a leader? </a:t>
            </a:r>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r>
              <a:rPr lang="en-US" altLang="en-US" sz="1800" dirty="0"/>
              <a:t>What type of leadership style do you believe is the most effective? </a:t>
            </a:r>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r>
              <a:rPr lang="en-US" altLang="en-US" sz="1800" dirty="0"/>
              <a:t>Is leadership a position or an outcome? </a:t>
            </a:r>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a:p>
            <a:pPr marL="285750" indent="-285750">
              <a:buFont typeface="Arial" panose="020B0604020202020204" pitchFamily="34" charset="0"/>
              <a:buChar char="•"/>
            </a:pPr>
            <a:endParaRPr lang="en-US" altLang="en-US" sz="18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fade">
                                      <p:cBhvr>
                                        <p:cTn id="7" dur="1000"/>
                                        <p:tgtEl>
                                          <p:spTgt spid="56323">
                                            <p:txEl>
                                              <p:pRg st="0" end="0"/>
                                            </p:txEl>
                                          </p:spTgt>
                                        </p:tgtEl>
                                      </p:cBhvr>
                                    </p:animEffect>
                                    <p:anim calcmode="lin" valueType="num">
                                      <p:cBhvr>
                                        <p:cTn id="8" dur="1000" fill="hold"/>
                                        <p:tgtEl>
                                          <p:spTgt spid="563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63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6323">
                                            <p:txEl>
                                              <p:pRg st="3" end="3"/>
                                            </p:txEl>
                                          </p:spTgt>
                                        </p:tgtEl>
                                        <p:attrNameLst>
                                          <p:attrName>style.visibility</p:attrName>
                                        </p:attrNameLst>
                                      </p:cBhvr>
                                      <p:to>
                                        <p:strVal val="visible"/>
                                      </p:to>
                                    </p:set>
                                    <p:animEffect transition="in" filter="fade">
                                      <p:cBhvr>
                                        <p:cTn id="14" dur="1000"/>
                                        <p:tgtEl>
                                          <p:spTgt spid="56323">
                                            <p:txEl>
                                              <p:pRg st="3" end="3"/>
                                            </p:txEl>
                                          </p:spTgt>
                                        </p:tgtEl>
                                      </p:cBhvr>
                                    </p:animEffect>
                                    <p:anim calcmode="lin" valueType="num">
                                      <p:cBhvr>
                                        <p:cTn id="15" dur="1000" fill="hold"/>
                                        <p:tgtEl>
                                          <p:spTgt spid="5632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563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6323">
                                            <p:txEl>
                                              <p:pRg st="7" end="7"/>
                                            </p:txEl>
                                          </p:spTgt>
                                        </p:tgtEl>
                                        <p:attrNameLst>
                                          <p:attrName>style.visibility</p:attrName>
                                        </p:attrNameLst>
                                      </p:cBhvr>
                                      <p:to>
                                        <p:strVal val="visible"/>
                                      </p:to>
                                    </p:set>
                                    <p:animEffect transition="in" filter="fade">
                                      <p:cBhvr>
                                        <p:cTn id="21" dur="1000"/>
                                        <p:tgtEl>
                                          <p:spTgt spid="56323">
                                            <p:txEl>
                                              <p:pRg st="7" end="7"/>
                                            </p:txEl>
                                          </p:spTgt>
                                        </p:tgtEl>
                                      </p:cBhvr>
                                    </p:animEffect>
                                    <p:anim calcmode="lin" valueType="num">
                                      <p:cBhvr>
                                        <p:cTn id="22" dur="1000" fill="hold"/>
                                        <p:tgtEl>
                                          <p:spTgt spid="56323">
                                            <p:txEl>
                                              <p:pRg st="7" end="7"/>
                                            </p:txEl>
                                          </p:spTgt>
                                        </p:tgtEl>
                                        <p:attrNameLst>
                                          <p:attrName>ppt_x</p:attrName>
                                        </p:attrNameLst>
                                      </p:cBhvr>
                                      <p:tavLst>
                                        <p:tav tm="0">
                                          <p:val>
                                            <p:strVal val="#ppt_x"/>
                                          </p:val>
                                        </p:tav>
                                        <p:tav tm="100000">
                                          <p:val>
                                            <p:strVal val="#ppt_x"/>
                                          </p:val>
                                        </p:tav>
                                      </p:tavLst>
                                    </p:anim>
                                    <p:anim calcmode="lin" valueType="num">
                                      <p:cBhvr>
                                        <p:cTn id="23" dur="1000" fill="hold"/>
                                        <p:tgtEl>
                                          <p:spTgt spid="5632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6323">
                                            <p:txEl>
                                              <p:pRg st="10" end="10"/>
                                            </p:txEl>
                                          </p:spTgt>
                                        </p:tgtEl>
                                        <p:attrNameLst>
                                          <p:attrName>style.visibility</p:attrName>
                                        </p:attrNameLst>
                                      </p:cBhvr>
                                      <p:to>
                                        <p:strVal val="visible"/>
                                      </p:to>
                                    </p:set>
                                    <p:animEffect transition="in" filter="fade">
                                      <p:cBhvr>
                                        <p:cTn id="28" dur="1000"/>
                                        <p:tgtEl>
                                          <p:spTgt spid="56323">
                                            <p:txEl>
                                              <p:pRg st="10" end="10"/>
                                            </p:txEl>
                                          </p:spTgt>
                                        </p:tgtEl>
                                      </p:cBhvr>
                                    </p:animEffect>
                                    <p:anim calcmode="lin" valueType="num">
                                      <p:cBhvr>
                                        <p:cTn id="29" dur="1000" fill="hold"/>
                                        <p:tgtEl>
                                          <p:spTgt spid="56323">
                                            <p:txEl>
                                              <p:pRg st="10" end="10"/>
                                            </p:txEl>
                                          </p:spTgt>
                                        </p:tgtEl>
                                        <p:attrNameLst>
                                          <p:attrName>ppt_x</p:attrName>
                                        </p:attrNameLst>
                                      </p:cBhvr>
                                      <p:tavLst>
                                        <p:tav tm="0">
                                          <p:val>
                                            <p:strVal val="#ppt_x"/>
                                          </p:val>
                                        </p:tav>
                                        <p:tav tm="100000">
                                          <p:val>
                                            <p:strVal val="#ppt_x"/>
                                          </p:val>
                                        </p:tav>
                                      </p:tavLst>
                                    </p:anim>
                                    <p:anim calcmode="lin" valueType="num">
                                      <p:cBhvr>
                                        <p:cTn id="30" dur="1000" fill="hold"/>
                                        <p:tgtEl>
                                          <p:spTgt spid="5632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Leadership</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“Born leaders”</a:t>
            </a:r>
            <a:br>
              <a:rPr lang="en-US" dirty="0"/>
            </a:br>
            <a:endParaRPr lang="en-US" dirty="0"/>
          </a:p>
          <a:p>
            <a:r>
              <a:rPr lang="en-US" dirty="0"/>
              <a:t>Specific skills or behaviors</a:t>
            </a:r>
            <a:br>
              <a:rPr lang="en-US" dirty="0"/>
            </a:br>
            <a:endParaRPr lang="en-US" dirty="0"/>
          </a:p>
          <a:p>
            <a:r>
              <a:rPr lang="en-US" dirty="0"/>
              <a:t>Result of interaction between behaviors and situations</a:t>
            </a:r>
          </a:p>
        </p:txBody>
      </p:sp>
    </p:spTree>
    <p:extLst>
      <p:ext uri="{BB962C8B-B14F-4D97-AF65-F5344CB8AC3E}">
        <p14:creationId xmlns:p14="http://schemas.microsoft.com/office/powerpoint/2010/main" val="3680020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B0C798-0454-4BDF-8FBE-7C81ACA46118}"/>
              </a:ext>
            </a:extLst>
          </p:cNvPr>
          <p:cNvSpPr>
            <a:spLocks noGrp="1"/>
          </p:cNvSpPr>
          <p:nvPr>
            <p:ph type="title"/>
          </p:nvPr>
        </p:nvSpPr>
        <p:spPr>
          <a:xfrm>
            <a:off x="838200" y="3096122"/>
            <a:ext cx="10515600" cy="1086995"/>
          </a:xfrm>
        </p:spPr>
        <p:txBody>
          <a:bodyPr/>
          <a:lstStyle/>
          <a:p>
            <a:r>
              <a:rPr lang="en-IN" dirty="0"/>
              <a:t>Personal Characteristics Associated with Leadership</a:t>
            </a:r>
          </a:p>
        </p:txBody>
      </p:sp>
    </p:spTree>
    <p:extLst>
      <p:ext uri="{BB962C8B-B14F-4D97-AF65-F5344CB8AC3E}">
        <p14:creationId xmlns:p14="http://schemas.microsoft.com/office/powerpoint/2010/main" val="4111944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Leader Emergence: Traits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Traits</a:t>
            </a:r>
          </a:p>
          <a:p>
            <a:pPr lvl="1"/>
            <a:r>
              <a:rPr lang="en-US" dirty="0"/>
              <a:t>Intelligence</a:t>
            </a:r>
          </a:p>
          <a:p>
            <a:pPr lvl="1"/>
            <a:r>
              <a:rPr lang="en-US" dirty="0"/>
              <a:t>Openness to experience</a:t>
            </a:r>
          </a:p>
          <a:p>
            <a:pPr lvl="1"/>
            <a:r>
              <a:rPr lang="en-US" dirty="0"/>
              <a:t>Extraversion </a:t>
            </a:r>
          </a:p>
          <a:p>
            <a:pPr lvl="1"/>
            <a:r>
              <a:rPr lang="en-US" dirty="0"/>
              <a:t>Low narcissism</a:t>
            </a:r>
          </a:p>
          <a:p>
            <a:pPr lvl="1"/>
            <a:r>
              <a:rPr lang="en-US" dirty="0"/>
              <a:t>Conscientiousness</a:t>
            </a:r>
          </a:p>
          <a:p>
            <a:pPr lvl="1"/>
            <a:r>
              <a:rPr lang="en-US" dirty="0"/>
              <a:t>Emotional stability</a:t>
            </a:r>
          </a:p>
          <a:p>
            <a:pPr lvl="1"/>
            <a:r>
              <a:rPr lang="en-US" dirty="0"/>
              <a:t>High self-monitoring</a:t>
            </a:r>
          </a:p>
          <a:p>
            <a:pPr lvl="1"/>
            <a:r>
              <a:rPr lang="en-US" dirty="0"/>
              <a:t>Cognitive ability</a:t>
            </a:r>
            <a:br>
              <a:rPr lang="en-US" dirty="0"/>
            </a:br>
            <a:endParaRPr lang="en-US" dirty="0"/>
          </a:p>
          <a:p>
            <a:r>
              <a:rPr lang="en-US" dirty="0"/>
              <a:t>Leadership emergence seems to be stable across the life-span</a:t>
            </a:r>
          </a:p>
        </p:txBody>
      </p:sp>
      <p:sp>
        <p:nvSpPr>
          <p:cNvPr id="5" name="TextBox 4">
            <a:extLst>
              <a:ext uri="{FF2B5EF4-FFF2-40B4-BE49-F238E27FC236}">
                <a16:creationId xmlns:a16="http://schemas.microsoft.com/office/drawing/2014/main" id="{B13C5503-F42B-41BC-AEFE-4744A20B9D06}"/>
              </a:ext>
            </a:extLst>
          </p:cNvPr>
          <p:cNvSpPr txBox="1"/>
          <p:nvPr/>
        </p:nvSpPr>
        <p:spPr>
          <a:xfrm>
            <a:off x="5890847" y="3579950"/>
            <a:ext cx="6094324" cy="1200329"/>
          </a:xfrm>
          <a:prstGeom prst="rect">
            <a:avLst/>
          </a:prstGeom>
          <a:noFill/>
          <a:effectLst/>
        </p:spPr>
        <p:txBody>
          <a:bodyPr wrap="square">
            <a:spAutoFit/>
          </a:bodyPr>
          <a:lstStyle/>
          <a:p>
            <a:pPr algn="ctr" fontAlgn="base"/>
            <a:r>
              <a:rPr lang="en-US" b="1" i="1" u="none" strike="noStrike" dirty="0">
                <a:solidFill>
                  <a:srgbClr val="474747"/>
                </a:solidFill>
                <a:effectLst/>
                <a:latin typeface="Open Sans" panose="020B0606030504020204" pitchFamily="34" charset="0"/>
              </a:rPr>
              <a:t>There was an idea to bring together a group of remarkable people, to see if we could become something more.</a:t>
            </a:r>
            <a:br>
              <a:rPr lang="en-US" b="1" i="0" u="none" strike="noStrike" dirty="0">
                <a:solidFill>
                  <a:srgbClr val="474747"/>
                </a:solidFill>
                <a:effectLst/>
                <a:latin typeface="Open Sans" panose="020B0606030504020204" pitchFamily="34" charset="0"/>
              </a:rPr>
            </a:br>
            <a:r>
              <a:rPr lang="en-US" b="1" i="0" u="none" strike="noStrike" dirty="0">
                <a:solidFill>
                  <a:srgbClr val="474747"/>
                </a:solidFill>
                <a:effectLst/>
                <a:latin typeface="Open Sans" panose="020B0606030504020204" pitchFamily="34" charset="0"/>
              </a:rPr>
              <a:t>-Nick Fury</a:t>
            </a:r>
          </a:p>
        </p:txBody>
      </p:sp>
      <p:pic>
        <p:nvPicPr>
          <p:cNvPr id="6148" name="Picture 4" descr="Nick Fury Eye Theory From Captain Marvel Says It's a Skrull Defense">
            <a:extLst>
              <a:ext uri="{FF2B5EF4-FFF2-40B4-BE49-F238E27FC236}">
                <a16:creationId xmlns:a16="http://schemas.microsoft.com/office/drawing/2014/main" id="{5EF64426-6F2B-4DD2-A823-57D95718B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585" y="1228721"/>
            <a:ext cx="2080847" cy="2080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7205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1911</Words>
  <Application>Microsoft Office PowerPoint</Application>
  <PresentationFormat>Widescreen</PresentationFormat>
  <Paragraphs>400</Paragraphs>
  <Slides>63</Slides>
  <Notes>3</Notes>
  <HiddenSlides>18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vt:lpstr>
      <vt:lpstr>Calibri</vt:lpstr>
      <vt:lpstr>Helvetica</vt:lpstr>
      <vt:lpstr>Open Sans</vt:lpstr>
      <vt:lpstr>Summer Font</vt:lpstr>
      <vt:lpstr>Times New Roman</vt:lpstr>
      <vt:lpstr>Office Theme</vt:lpstr>
      <vt:lpstr>Industrial/Organizational Psychology: An Applied Approach, 9e</vt:lpstr>
      <vt:lpstr>Icebreaker</vt:lpstr>
      <vt:lpstr>Learning Objectives</vt:lpstr>
      <vt:lpstr>Workbook Exercise 12.1 Thinking About Leadership</vt:lpstr>
      <vt:lpstr>Activity: Discussion</vt:lpstr>
      <vt:lpstr>An Introduction to Leadership</vt:lpstr>
      <vt:lpstr>Leadership</vt:lpstr>
      <vt:lpstr>Personal Characteristics Associated with Leadership</vt:lpstr>
      <vt:lpstr>Leader Emergence: Traits</vt:lpstr>
      <vt:lpstr>Leader Emergence: Motivation to Lead</vt:lpstr>
      <vt:lpstr>Leadership Characteristics:  Leader Performance</vt:lpstr>
      <vt:lpstr>Traits - Performance</vt:lpstr>
      <vt:lpstr>Individual Differences and Leader Emergence and Performance</vt:lpstr>
      <vt:lpstr>Workbook Exercise 12.2 (Section A) Your Self-monitoring Score</vt:lpstr>
      <vt:lpstr>Cognitive Ability</vt:lpstr>
      <vt:lpstr>Needs</vt:lpstr>
      <vt:lpstr>Workbook Exercise 12.2 (Section D) Your Leadership Needs</vt:lpstr>
      <vt:lpstr>Gender</vt:lpstr>
      <vt:lpstr>Task Versus Person Orientation</vt:lpstr>
      <vt:lpstr>Relationship Among Theories</vt:lpstr>
      <vt:lpstr>Consequences of Leader Orientation</vt:lpstr>
      <vt:lpstr>Workbook Exercise 12.2 (Section C) Your Task and Person Orientation</vt:lpstr>
      <vt:lpstr>Unsuccessful Leaders (Hogan, 1989)</vt:lpstr>
      <vt:lpstr>Unsuccessful Leader Behavior  (Rasch et al., 2008)</vt:lpstr>
      <vt:lpstr>Interaction Between the Leader and the Situation</vt:lpstr>
      <vt:lpstr>Leader-Situation Interaction</vt:lpstr>
      <vt:lpstr>Situational Favorability:  Fiedler’s Contingency Model</vt:lpstr>
      <vt:lpstr>Relationship Between LPC Scores and Group Success</vt:lpstr>
      <vt:lpstr>Workbook Exercise 12.2 (Section B) Your LPC Score</vt:lpstr>
      <vt:lpstr>Organizational Climate: IMPACT Theory</vt:lpstr>
      <vt:lpstr>IMPACT Leadership Strategies</vt:lpstr>
      <vt:lpstr>Workbook Exercise 12.2 (Section E) Your Impact Style</vt:lpstr>
      <vt:lpstr>Workbook Exercise 12.2 Your Leadership Profile</vt:lpstr>
      <vt:lpstr>Subordinate Ability: Path-Goal Theory</vt:lpstr>
      <vt:lpstr>Subordinate Ability: Situational Leadership Theory</vt:lpstr>
      <vt:lpstr>PowerPoint Presentation</vt:lpstr>
      <vt:lpstr>Relationships with Subordinates: Leader-Member Exchange (LMX) Theory</vt:lpstr>
      <vt:lpstr>Specific Leader Skills</vt:lpstr>
      <vt:lpstr>What Does Effective Leadership Look Like?</vt:lpstr>
      <vt:lpstr>Characteristics of Great Leaders</vt:lpstr>
      <vt:lpstr>Leadership Through Decision Making</vt:lpstr>
      <vt:lpstr>Leadership Through Contact</vt:lpstr>
      <vt:lpstr>Leadership Through Power </vt:lpstr>
      <vt:lpstr>Leadership Through Vision:  Transformational Leadership </vt:lpstr>
      <vt:lpstr>Leadership Through Vision:  Hunt and Laing (1997)</vt:lpstr>
      <vt:lpstr>Authentic Leadership</vt:lpstr>
      <vt:lpstr>PowerPoint Presentation</vt:lpstr>
      <vt:lpstr>PowerPoint Presentation</vt:lpstr>
      <vt:lpstr>PowerPoint Presentation</vt:lpstr>
      <vt:lpstr>PowerPoint Presentation</vt:lpstr>
      <vt:lpstr>Drath DAC Leadership model </vt:lpstr>
      <vt:lpstr>Cultural Differences in Leadership: Project Globe</vt:lpstr>
      <vt:lpstr>Project GLOBE</vt:lpstr>
      <vt:lpstr>Leadership: Where Are We Today?</vt:lpstr>
      <vt:lpstr>Leadership: Current Thinking</vt:lpstr>
      <vt:lpstr>Summary of Theories</vt:lpstr>
      <vt:lpstr>Assumptions We Can Make</vt:lpstr>
      <vt:lpstr>Putting It All Together</vt:lpstr>
      <vt:lpstr>Let’s Talk</vt:lpstr>
      <vt:lpstr>What Do You Think?</vt:lpstr>
      <vt:lpstr>Self-Assessment</vt:lpstr>
      <vt:lpstr>Summary</vt:lpstr>
      <vt:lpstr>What Do You Think?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Kimberley Grove</dc:creator>
  <cp:keywords/>
  <dc:description/>
  <cp:lastModifiedBy>quinn.knudsen@basf.com</cp:lastModifiedBy>
  <cp:revision>369</cp:revision>
  <cp:lastPrinted>2020-10-12T14:10:12Z</cp:lastPrinted>
  <dcterms:created xsi:type="dcterms:W3CDTF">2019-11-14T21:20:16Z</dcterms:created>
  <dcterms:modified xsi:type="dcterms:W3CDTF">2022-06-05T13:24:48Z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AdminNotes">
    <vt:lpwstr/>
  </property>
  <property fmtid="{D5CDD505-2E9C-101B-9397-08002B2CF9AE}" pid="19" name="Topic">
    <vt:lpwstr>Unassigned</vt:lpwstr>
  </property>
  <property fmtid="{D5CDD505-2E9C-101B-9397-08002B2CF9AE}" pid="20" name="Copy">
    <vt:lpwstr>0</vt:lpwstr>
  </property>
  <property fmtid="{D5CDD505-2E9C-101B-9397-08002B2CF9AE}" pid="21" name="MasterLocation(ifCopy=Yes)">
    <vt:lpwstr>n/a</vt:lpwstr>
  </property>
  <property fmtid="{D5CDD505-2E9C-101B-9397-08002B2CF9AE}" pid="22" name="Owner">
    <vt:lpwstr/>
  </property>
  <property fmtid="{D5CDD505-2E9C-101B-9397-08002B2CF9AE}" pid="23" name="Classification_to_AIP">
    <vt:i4>0</vt:i4>
  </property>
  <property fmtid="{D5CDD505-2E9C-101B-9397-08002B2CF9AE}" pid="24" name="MSIP_Label_06530cf4-8573-4c29-a912-bbcdac835909_Enabled">
    <vt:lpwstr>true</vt:lpwstr>
  </property>
  <property fmtid="{D5CDD505-2E9C-101B-9397-08002B2CF9AE}" pid="25" name="MSIP_Label_06530cf4-8573-4c29-a912-bbcdac835909_SetDate">
    <vt:lpwstr>2022-06-05T13:24:47Z</vt:lpwstr>
  </property>
  <property fmtid="{D5CDD505-2E9C-101B-9397-08002B2CF9AE}" pid="26" name="MSIP_Label_06530cf4-8573-4c29-a912-bbcdac835909_Method">
    <vt:lpwstr>Standard</vt:lpwstr>
  </property>
  <property fmtid="{D5CDD505-2E9C-101B-9397-08002B2CF9AE}" pid="27" name="MSIP_Label_06530cf4-8573-4c29-a912-bbcdac835909_Name">
    <vt:lpwstr>06530cf4-8573-4c29-a912-bbcdac835909</vt:lpwstr>
  </property>
  <property fmtid="{D5CDD505-2E9C-101B-9397-08002B2CF9AE}" pid="28" name="MSIP_Label_06530cf4-8573-4c29-a912-bbcdac835909_SiteId">
    <vt:lpwstr>ecaa386b-c8df-4ce0-ad01-740cbdb5ba55</vt:lpwstr>
  </property>
  <property fmtid="{D5CDD505-2E9C-101B-9397-08002B2CF9AE}" pid="29" name="MSIP_Label_06530cf4-8573-4c29-a912-bbcdac835909_ActionId">
    <vt:lpwstr>93fb40bb-4886-4257-b5d6-22e87a5824a8</vt:lpwstr>
  </property>
  <property fmtid="{D5CDD505-2E9C-101B-9397-08002B2CF9AE}" pid="30" name="MSIP_Label_06530cf4-8573-4c29-a912-bbcdac835909_ContentBits">
    <vt:lpwstr>2</vt:lpwstr>
  </property>
</Properties>
</file>